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73" r:id="rId28"/>
  </p:sldIdLst>
  <p:sldSz cx="9144000" cy="5715000" type="screen16x1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086" y="-13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957B71-A7B8-4CB9-B7D7-FE622556AA50}" type="datetimeFigureOut">
              <a:rPr lang="es-CO" smtClean="0"/>
              <a:t>18/10/2022</a:t>
            </a:fld>
            <a:endParaRPr lang="es-CO"/>
          </a:p>
        </p:txBody>
      </p:sp>
      <p:sp>
        <p:nvSpPr>
          <p:cNvPr id="4" name="3 Marcador de imagen de diapositiva"/>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A02560-4536-402D-B054-270B5107F5BB}" type="slidenum">
              <a:rPr lang="es-CO" smtClean="0"/>
              <a:t>‹Nº›</a:t>
            </a:fld>
            <a:endParaRPr lang="es-CO"/>
          </a:p>
        </p:txBody>
      </p:sp>
    </p:spTree>
    <p:extLst>
      <p:ext uri="{BB962C8B-B14F-4D97-AF65-F5344CB8AC3E}">
        <p14:creationId xmlns:p14="http://schemas.microsoft.com/office/powerpoint/2010/main" val="51318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775355"/>
            <a:ext cx="7772400" cy="1225021"/>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7496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1559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90500"/>
            <a:ext cx="2057400" cy="4064000"/>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190500"/>
            <a:ext cx="6019800" cy="40640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92899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22919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672417"/>
            <a:ext cx="7772400" cy="1135063"/>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423927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333477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865"/>
            <a:ext cx="8229600" cy="952500"/>
          </a:xfrm>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8" name="7 Marcador de pie de página"/>
          <p:cNvSpPr>
            <a:spLocks noGrp="1"/>
          </p:cNvSpPr>
          <p:nvPr>
            <p:ph type="ftr" sz="quarter" idx="11"/>
          </p:nvPr>
        </p:nvSpPr>
        <p:spPr/>
        <p:txBody>
          <a:bodyPr/>
          <a:lstStyle/>
          <a:p>
            <a:endParaRPr lang="es-CO" dirty="0"/>
          </a:p>
        </p:txBody>
      </p:sp>
      <p:sp>
        <p:nvSpPr>
          <p:cNvPr id="9" name="8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212835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33009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3" name="2 Marcador de pie de página"/>
          <p:cNvSpPr>
            <a:spLocks noGrp="1"/>
          </p:cNvSpPr>
          <p:nvPr>
            <p:ph type="ftr" sz="quarter" idx="11"/>
          </p:nvPr>
        </p:nvSpPr>
        <p:spPr/>
        <p:txBody>
          <a:bodyPr/>
          <a:lstStyle/>
          <a:p>
            <a:endParaRPr lang="es-CO" dirty="0"/>
          </a:p>
        </p:txBody>
      </p:sp>
      <p:sp>
        <p:nvSpPr>
          <p:cNvPr id="4" name="3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607226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27542"/>
            <a:ext cx="3008313" cy="968375"/>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126238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000500"/>
            <a:ext cx="5486400" cy="472282"/>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3 Marcador de texto"/>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ECDA791-C70C-476B-ADF0-6A62BB933AA9}" type="datetimeFigureOut">
              <a:rPr lang="es-CO" smtClean="0"/>
              <a:t>18/10/2022</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80032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ECDA791-C70C-476B-ADF0-6A62BB933AA9}" type="datetimeFigureOut">
              <a:rPr lang="es-CO" smtClean="0"/>
              <a:t>18/10/2022</a:t>
            </a:fld>
            <a:endParaRPr lang="es-CO" dirty="0"/>
          </a:p>
        </p:txBody>
      </p:sp>
      <p:sp>
        <p:nvSpPr>
          <p:cNvPr id="5" name="4 Marcador de pie de página"/>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5 Marcador de número de diapositiva"/>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1E7E0CE-1B48-459F-A2AC-33E1E11E89B4}" type="slidenum">
              <a:rPr lang="es-CO" smtClean="0"/>
              <a:t>‹Nº›</a:t>
            </a:fld>
            <a:endParaRPr lang="es-CO" dirty="0"/>
          </a:p>
        </p:txBody>
      </p:sp>
    </p:spTree>
    <p:extLst>
      <p:ext uri="{BB962C8B-B14F-4D97-AF65-F5344CB8AC3E}">
        <p14:creationId xmlns:p14="http://schemas.microsoft.com/office/powerpoint/2010/main" val="3272626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lejobedoya22.github.io/Biolog%C3%ADa-Supervivencia.html" TargetMode="External"/><Relationship Id="rId2" Type="http://schemas.openxmlformats.org/officeDocument/2006/relationships/hyperlink" Target="https://alejobedoya22.github.io/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35696" y="121196"/>
            <a:ext cx="5396136" cy="720080"/>
          </a:xfrm>
        </p:spPr>
        <p:txBody>
          <a:bodyPr>
            <a:normAutofit/>
          </a:bodyPr>
          <a:lstStyle/>
          <a:p>
            <a:r>
              <a:rPr lang="es-CO" sz="2800" dirty="0" smtClean="0">
                <a:solidFill>
                  <a:srgbClr val="FF0000"/>
                </a:solidFill>
                <a:latin typeface="Impact" pitchFamily="34" charset="0"/>
              </a:rPr>
              <a:t>Animales y Plantas | Supervivencia</a:t>
            </a:r>
            <a:endParaRPr lang="es-CO" sz="2800" dirty="0">
              <a:solidFill>
                <a:srgbClr val="FF0000"/>
              </a:solidFill>
              <a:latin typeface="Impact" pitchFamily="34" charset="0"/>
            </a:endParaRPr>
          </a:p>
        </p:txBody>
      </p:sp>
      <p:sp>
        <p:nvSpPr>
          <p:cNvPr id="3" name="2 Subtítulo"/>
          <p:cNvSpPr>
            <a:spLocks noGrp="1"/>
          </p:cNvSpPr>
          <p:nvPr>
            <p:ph type="subTitle" idx="1"/>
          </p:nvPr>
        </p:nvSpPr>
        <p:spPr>
          <a:xfrm>
            <a:off x="323528" y="1201316"/>
            <a:ext cx="8496944" cy="4248472"/>
          </a:xfrm>
        </p:spPr>
        <p:txBody>
          <a:bodyPr>
            <a:normAutofit/>
          </a:bodyPr>
          <a:lstStyle/>
          <a:p>
            <a:pPr algn="l"/>
            <a:r>
              <a:rPr lang="es-CO" sz="1400" b="1" dirty="0" smtClean="0">
                <a:solidFill>
                  <a:schemeClr val="bg1"/>
                </a:solidFill>
                <a:latin typeface="Arial" pitchFamily="34" charset="0"/>
                <a:cs typeface="Arial" pitchFamily="34" charset="0"/>
              </a:rPr>
              <a:t>| Integrantes:</a:t>
            </a:r>
          </a:p>
          <a:p>
            <a:pPr algn="l"/>
            <a:r>
              <a:rPr lang="es-CO" sz="1400" dirty="0" smtClean="0">
                <a:solidFill>
                  <a:schemeClr val="bg1"/>
                </a:solidFill>
                <a:latin typeface="Arial" pitchFamily="34" charset="0"/>
                <a:cs typeface="Arial" pitchFamily="34" charset="0"/>
              </a:rPr>
              <a:t>Jhon Alejandro Bedoya Blandón</a:t>
            </a:r>
          </a:p>
          <a:p>
            <a:pPr algn="l"/>
            <a:r>
              <a:rPr lang="es-CO" sz="1400" dirty="0" smtClean="0">
                <a:solidFill>
                  <a:schemeClr val="bg1"/>
                </a:solidFill>
                <a:latin typeface="Arial" pitchFamily="34" charset="0"/>
                <a:cs typeface="Arial" pitchFamily="34" charset="0"/>
              </a:rPr>
              <a:t>Stevan Loaiza Franco</a:t>
            </a:r>
          </a:p>
          <a:p>
            <a:pPr algn="l"/>
            <a:r>
              <a:rPr lang="es-CO" sz="1400" dirty="0" smtClean="0">
                <a:solidFill>
                  <a:schemeClr val="bg1"/>
                </a:solidFill>
                <a:latin typeface="Arial" pitchFamily="34" charset="0"/>
                <a:cs typeface="Arial" pitchFamily="34" charset="0"/>
              </a:rPr>
              <a:t>Juan Sebastián Gil Peña</a:t>
            </a:r>
          </a:p>
          <a:p>
            <a:pPr algn="l"/>
            <a:endParaRPr lang="es-CO" sz="1400" dirty="0" smtClean="0">
              <a:solidFill>
                <a:schemeClr val="bg1"/>
              </a:solidFill>
              <a:latin typeface="Arial" pitchFamily="34" charset="0"/>
              <a:cs typeface="Arial" pitchFamily="34" charset="0"/>
            </a:endParaRPr>
          </a:p>
          <a:p>
            <a:pPr algn="l"/>
            <a:r>
              <a:rPr lang="es-CO" sz="1400" b="1" dirty="0" smtClean="0">
                <a:solidFill>
                  <a:schemeClr val="bg1"/>
                </a:solidFill>
                <a:latin typeface="Arial" pitchFamily="34" charset="0"/>
                <a:cs typeface="Arial" pitchFamily="34" charset="0"/>
              </a:rPr>
              <a:t>| Área: </a:t>
            </a:r>
          </a:p>
          <a:p>
            <a:pPr algn="l"/>
            <a:r>
              <a:rPr lang="es-CO" sz="1400" dirty="0" smtClean="0">
                <a:solidFill>
                  <a:schemeClr val="bg1"/>
                </a:solidFill>
                <a:latin typeface="Arial" pitchFamily="34" charset="0"/>
                <a:cs typeface="Arial" pitchFamily="34" charset="0"/>
              </a:rPr>
              <a:t>Biología </a:t>
            </a:r>
          </a:p>
          <a:p>
            <a:pPr algn="l"/>
            <a:endParaRPr lang="es-CO" sz="1400" dirty="0" smtClean="0">
              <a:solidFill>
                <a:schemeClr val="bg1"/>
              </a:solidFill>
              <a:latin typeface="Arial" pitchFamily="34" charset="0"/>
              <a:cs typeface="Arial" pitchFamily="34" charset="0"/>
            </a:endParaRPr>
          </a:p>
          <a:p>
            <a:pPr algn="l"/>
            <a:r>
              <a:rPr lang="es-CO" sz="1400" b="1" dirty="0" smtClean="0">
                <a:solidFill>
                  <a:schemeClr val="bg1"/>
                </a:solidFill>
                <a:latin typeface="Arial" pitchFamily="34" charset="0"/>
                <a:cs typeface="Arial" pitchFamily="34" charset="0"/>
              </a:rPr>
              <a:t>| Docente: </a:t>
            </a:r>
          </a:p>
          <a:p>
            <a:pPr algn="l"/>
            <a:r>
              <a:rPr lang="es-CO" sz="1400" dirty="0" smtClean="0">
                <a:solidFill>
                  <a:schemeClr val="bg1"/>
                </a:solidFill>
                <a:latin typeface="Arial" pitchFamily="34" charset="0"/>
                <a:cs typeface="Arial" pitchFamily="34" charset="0"/>
              </a:rPr>
              <a:t>Marlene</a:t>
            </a:r>
          </a:p>
          <a:p>
            <a:pPr algn="l"/>
            <a:endParaRPr lang="es-CO" sz="1400" dirty="0" smtClean="0">
              <a:solidFill>
                <a:schemeClr val="bg1"/>
              </a:solidFill>
              <a:latin typeface="Arial" pitchFamily="34" charset="0"/>
              <a:cs typeface="Arial" pitchFamily="34" charset="0"/>
            </a:endParaRPr>
          </a:p>
          <a:p>
            <a:pPr algn="l"/>
            <a:r>
              <a:rPr lang="es-CO" sz="1400" b="1" dirty="0" smtClean="0">
                <a:solidFill>
                  <a:schemeClr val="bg1"/>
                </a:solidFill>
                <a:latin typeface="Arial" pitchFamily="34" charset="0"/>
                <a:cs typeface="Arial" pitchFamily="34" charset="0"/>
              </a:rPr>
              <a:t>| Grado: </a:t>
            </a:r>
          </a:p>
          <a:p>
            <a:pPr algn="l"/>
            <a:r>
              <a:rPr lang="es-CO" sz="1400" dirty="0" smtClean="0">
                <a:solidFill>
                  <a:schemeClr val="bg1"/>
                </a:solidFill>
                <a:latin typeface="Arial" pitchFamily="34" charset="0"/>
                <a:cs typeface="Arial" pitchFamily="34" charset="0"/>
              </a:rPr>
              <a:t>11ª</a:t>
            </a:r>
          </a:p>
          <a:p>
            <a:pPr algn="l"/>
            <a:endParaRPr lang="es-CO" sz="1400" dirty="0" smtClean="0">
              <a:solidFill>
                <a:schemeClr val="bg1"/>
              </a:solidFill>
              <a:latin typeface="Arial" pitchFamily="34" charset="0"/>
              <a:cs typeface="Arial" pitchFamily="34" charset="0"/>
            </a:endParaRPr>
          </a:p>
          <a:p>
            <a:pPr algn="l"/>
            <a:r>
              <a:rPr lang="es-CO" sz="1400" b="1" dirty="0" smtClean="0">
                <a:solidFill>
                  <a:schemeClr val="bg1"/>
                </a:solidFill>
                <a:latin typeface="Arial" pitchFamily="34" charset="0"/>
                <a:cs typeface="Arial" pitchFamily="34" charset="0"/>
              </a:rPr>
              <a:t>| Colegio:</a:t>
            </a:r>
          </a:p>
          <a:p>
            <a:pPr algn="l"/>
            <a:r>
              <a:rPr lang="es-CO" sz="1400" dirty="0" smtClean="0">
                <a:solidFill>
                  <a:schemeClr val="bg1"/>
                </a:solidFill>
                <a:latin typeface="Arial" pitchFamily="34" charset="0"/>
                <a:cs typeface="Arial" pitchFamily="34" charset="0"/>
              </a:rPr>
              <a:t>Institución Educativa Combia</a:t>
            </a:r>
          </a:p>
          <a:p>
            <a:pPr algn="l"/>
            <a:endParaRPr lang="es-CO" sz="1400" dirty="0">
              <a:solidFill>
                <a:schemeClr val="bg1"/>
              </a:solidFill>
              <a:latin typeface="Arial" pitchFamily="34" charset="0"/>
              <a:cs typeface="Arial" pitchFamily="34" charset="0"/>
            </a:endParaRPr>
          </a:p>
        </p:txBody>
      </p:sp>
      <p:cxnSp>
        <p:nvCxnSpPr>
          <p:cNvPr id="5" name="4 Conector recto"/>
          <p:cNvCxnSpPr/>
          <p:nvPr/>
        </p:nvCxnSpPr>
        <p:spPr>
          <a:xfrm>
            <a:off x="3635896" y="84127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3491880" y="1777380"/>
            <a:ext cx="0" cy="30243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908663"/>
            <a:ext cx="4896544" cy="276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75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183912"/>
            <a:ext cx="3168352" cy="1169551"/>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Distribución:</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Originaria de la región mediterránea pero distribuida por todo el mundo como planta de jardín.</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79512" y="1561356"/>
            <a:ext cx="3168352"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Cultivo: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No se encuentra en estado silvestre. Tolera todo tipo de suelo a pleno sol aunque prefiere los suelos arcillosos. Semillas sembradas a mediados de primavera, pero una vez establecida, se resiembra.</a:t>
            </a:r>
            <a:endParaRPr lang="es-CO" sz="1400" dirty="0">
              <a:solidFill>
                <a:schemeClr val="bg1"/>
              </a:solidFill>
              <a:latin typeface="Arial" pitchFamily="34" charset="0"/>
              <a:cs typeface="Arial" pitchFamily="34" charset="0"/>
            </a:endParaRPr>
          </a:p>
        </p:txBody>
      </p:sp>
      <p:sp>
        <p:nvSpPr>
          <p:cNvPr id="6" name="5 CuadroTexto"/>
          <p:cNvSpPr txBox="1"/>
          <p:nvPr/>
        </p:nvSpPr>
        <p:spPr>
          <a:xfrm>
            <a:off x="179512" y="3577580"/>
            <a:ext cx="3168352"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Comestible:</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En algunas especies, los pétalos florales y las hojas tiernas son comestibles, y se utilizan para decorar ensaladas y otros platos por su intenso color. </a:t>
            </a:r>
            <a:endParaRPr lang="es-CO" sz="1400" dirty="0">
              <a:solidFill>
                <a:schemeClr val="bg1"/>
              </a:solidFill>
              <a:latin typeface="Arial" pitchFamily="34" charset="0"/>
              <a:cs typeface="Arial" pitchFamily="34" charset="0"/>
            </a:endParaRPr>
          </a:p>
        </p:txBody>
      </p:sp>
      <p:cxnSp>
        <p:nvCxnSpPr>
          <p:cNvPr id="8" name="7 Conector recto"/>
          <p:cNvCxnSpPr/>
          <p:nvPr/>
        </p:nvCxnSpPr>
        <p:spPr>
          <a:xfrm>
            <a:off x="3707904" y="1304143"/>
            <a:ext cx="0" cy="33843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3995936" y="265212"/>
            <a:ext cx="4896544" cy="138499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Medicinal:</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Se emplean también medicinalmente; tradicionalmente, se recomendaba un emplasto de tallos y hojas para irritaciones, eczemas, pequeñas heridas y cicatrización. Según la Farmacopea del Herbario británico.</a:t>
            </a:r>
            <a:endParaRPr lang="es-CO" sz="1400" dirty="0">
              <a:solidFill>
                <a:schemeClr val="bg1"/>
              </a:solidFill>
              <a:latin typeface="Arial" pitchFamily="34" charset="0"/>
              <a:cs typeface="Arial" pitchFamily="34" charset="0"/>
            </a:endParaRPr>
          </a:p>
        </p:txBody>
      </p:sp>
      <p:sp>
        <p:nvSpPr>
          <p:cNvPr id="10" name="9 CuadroTexto"/>
          <p:cNvSpPr txBox="1"/>
          <p:nvPr/>
        </p:nvSpPr>
        <p:spPr>
          <a:xfrm>
            <a:off x="3995936" y="1849388"/>
            <a:ext cx="4896544" cy="1815882"/>
          </a:xfrm>
          <a:prstGeom prst="rect">
            <a:avLst/>
          </a:prstGeom>
          <a:noFill/>
        </p:spPr>
        <p:txBody>
          <a:bodyPr wrap="square" rtlCol="0">
            <a:spAutoFit/>
          </a:bodyPr>
          <a:lstStyle/>
          <a:p>
            <a:pPr algn="ctr"/>
            <a:r>
              <a:rPr lang="es-CO" sz="2800" dirty="0" smtClean="0">
                <a:solidFill>
                  <a:srgbClr val="FF0000"/>
                </a:solidFill>
                <a:latin typeface="Impact" pitchFamily="34" charset="0"/>
                <a:cs typeface="Arial" pitchFamily="34" charset="0"/>
              </a:rPr>
              <a:t>USO TERAPÉUTICO: </a:t>
            </a:r>
          </a:p>
          <a:p>
            <a:endParaRPr lang="es-CO" sz="1400" dirty="0">
              <a:solidFill>
                <a:schemeClr val="bg1"/>
              </a:solidFill>
              <a:latin typeface="Arial" pitchFamily="34" charset="0"/>
              <a:cs typeface="Arial" pitchFamily="34" charset="0"/>
            </a:endParaRPr>
          </a:p>
          <a:p>
            <a:endParaRPr lang="es-CO" sz="1400" b="1" dirty="0" smtClean="0">
              <a:solidFill>
                <a:srgbClr val="FF0000"/>
              </a:solidFill>
              <a:latin typeface="Arial" pitchFamily="34" charset="0"/>
              <a:cs typeface="Arial" pitchFamily="34" charset="0"/>
            </a:endParaRPr>
          </a:p>
          <a:p>
            <a:r>
              <a:rPr lang="es-CO" sz="1400" b="1" dirty="0" smtClean="0">
                <a:solidFill>
                  <a:srgbClr val="FF0000"/>
                </a:solidFill>
                <a:latin typeface="Arial" pitchFamily="34" charset="0"/>
                <a:cs typeface="Arial" pitchFamily="34" charset="0"/>
              </a:rPr>
              <a:t>| Acción:</a:t>
            </a:r>
          </a:p>
          <a:p>
            <a:endParaRPr lang="es-CO" sz="1400" dirty="0">
              <a:solidFill>
                <a:schemeClr val="bg1"/>
              </a:solidFill>
              <a:latin typeface="Arial" pitchFamily="34" charset="0"/>
              <a:cs typeface="Arial" pitchFamily="34" charset="0"/>
            </a:endParaRPr>
          </a:p>
          <a:p>
            <a:r>
              <a:rPr lang="es-CO" sz="1400" dirty="0" smtClean="0">
                <a:solidFill>
                  <a:schemeClr val="bg1"/>
                </a:solidFill>
                <a:latin typeface="Arial" pitchFamily="34" charset="0"/>
                <a:cs typeface="Arial" pitchFamily="34" charset="0"/>
              </a:rPr>
              <a:t>Espasmolítico, diaforético suave, antiinflamatorio, antihemorrágico, emenagogo, vulnerario, antiséptico.</a:t>
            </a:r>
            <a:endParaRPr lang="es-CO" sz="1400" dirty="0">
              <a:solidFill>
                <a:schemeClr val="bg1"/>
              </a:solidFill>
              <a:latin typeface="Arial" pitchFamily="34" charset="0"/>
              <a:cs typeface="Arial" pitchFamily="34" charset="0"/>
            </a:endParaRPr>
          </a:p>
        </p:txBody>
      </p:sp>
      <p:cxnSp>
        <p:nvCxnSpPr>
          <p:cNvPr id="12" name="11 Conector recto"/>
          <p:cNvCxnSpPr/>
          <p:nvPr/>
        </p:nvCxnSpPr>
        <p:spPr>
          <a:xfrm>
            <a:off x="5436096" y="2461612"/>
            <a:ext cx="2016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3995936" y="4081636"/>
            <a:ext cx="4896544" cy="1384995"/>
          </a:xfrm>
          <a:prstGeom prst="rect">
            <a:avLst/>
          </a:prstGeom>
          <a:noFill/>
        </p:spPr>
        <p:txBody>
          <a:bodyPr wrap="square" rtlCol="0">
            <a:spAutoFit/>
          </a:bodyPr>
          <a:lstStyle/>
          <a:p>
            <a:r>
              <a:rPr lang="es-CO" sz="1400" b="1" dirty="0" smtClean="0">
                <a:solidFill>
                  <a:srgbClr val="FF0000"/>
                </a:solidFill>
                <a:latin typeface="Arial" pitchFamily="34" charset="0"/>
                <a:cs typeface="Arial" pitchFamily="34" charset="0"/>
              </a:rPr>
              <a:t>| Indicaciones:</a:t>
            </a:r>
          </a:p>
          <a:p>
            <a:endParaRPr lang="es-CO" sz="1400" dirty="0">
              <a:solidFill>
                <a:schemeClr val="bg1"/>
              </a:solidFill>
              <a:latin typeface="Arial" pitchFamily="34" charset="0"/>
              <a:cs typeface="Arial" pitchFamily="34" charset="0"/>
            </a:endParaRPr>
          </a:p>
          <a:p>
            <a:r>
              <a:rPr lang="es-CO" sz="1400" dirty="0" smtClean="0">
                <a:solidFill>
                  <a:schemeClr val="bg1"/>
                </a:solidFill>
                <a:latin typeface="Arial" pitchFamily="34" charset="0"/>
                <a:cs typeface="Arial" pitchFamily="34" charset="0"/>
              </a:rPr>
              <a:t>Úlcera gastroduodenal, amenorrea, dismenorrea, epitaxis en uso tópico: úlceras, venas varicosas, hemorroides, eczema anal, linfadenoma, lesiones cutáneas inflamadas, conjuntivitis.</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385117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36271" y="337220"/>
            <a:ext cx="4392488" cy="1169551"/>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Indicación específica:</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Ensanchamiento o inflamación de los nudos linfáticos, quistes sebáceos, úlcera duodenal, inflamación y lesión crónica y aguda de la epidermis. </a:t>
            </a:r>
            <a:endParaRPr lang="es-CO" sz="1400" dirty="0">
              <a:solidFill>
                <a:schemeClr val="bg1"/>
              </a:solidFill>
              <a:latin typeface="Arial" pitchFamily="34" charset="0"/>
              <a:cs typeface="Arial" pitchFamily="34" charset="0"/>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281436"/>
            <a:ext cx="3816424" cy="239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5 Conector recto"/>
          <p:cNvCxnSpPr/>
          <p:nvPr/>
        </p:nvCxnSpPr>
        <p:spPr>
          <a:xfrm>
            <a:off x="4932040" y="1273324"/>
            <a:ext cx="0" cy="31683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506771"/>
            <a:ext cx="3241803" cy="243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477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7784" y="121196"/>
            <a:ext cx="3816424" cy="792088"/>
          </a:xfrm>
        </p:spPr>
        <p:txBody>
          <a:bodyPr>
            <a:normAutofit fontScale="90000"/>
          </a:bodyPr>
          <a:lstStyle/>
          <a:p>
            <a:r>
              <a:rPr lang="es-CO" sz="2800" dirty="0" smtClean="0">
                <a:solidFill>
                  <a:srgbClr val="FF0000"/>
                </a:solidFill>
                <a:latin typeface="Impact" pitchFamily="34" charset="0"/>
              </a:rPr>
              <a:t>Mentha Spicata</a:t>
            </a:r>
            <a:br>
              <a:rPr lang="es-CO" sz="2800" dirty="0" smtClean="0">
                <a:solidFill>
                  <a:srgbClr val="FF0000"/>
                </a:solidFill>
                <a:latin typeface="Impact" pitchFamily="34" charset="0"/>
              </a:rPr>
            </a:br>
            <a:r>
              <a:rPr lang="es-CO" sz="2400" dirty="0" smtClean="0"/>
              <a:t>(</a:t>
            </a:r>
            <a:r>
              <a:rPr lang="es-CO" sz="1600" dirty="0" smtClean="0">
                <a:solidFill>
                  <a:srgbClr val="FF0000"/>
                </a:solidFill>
                <a:latin typeface="Impact" pitchFamily="34" charset="0"/>
              </a:rPr>
              <a:t>Hierbabuena, Yerbabuena o Menta de Jardín</a:t>
            </a:r>
            <a:r>
              <a:rPr lang="es-CO" sz="2400" dirty="0" smtClean="0"/>
              <a:t>) </a:t>
            </a:r>
            <a:r>
              <a:rPr lang="es-CO" sz="2800" dirty="0" smtClean="0">
                <a:solidFill>
                  <a:srgbClr val="FF0000"/>
                </a:solidFill>
                <a:latin typeface="Impact" pitchFamily="34" charset="0"/>
              </a:rPr>
              <a:t> </a:t>
            </a:r>
            <a:endParaRPr lang="es-CO" sz="2800" dirty="0">
              <a:solidFill>
                <a:srgbClr val="FF0000"/>
              </a:solidFill>
              <a:latin typeface="Impact" pitchFamily="34" charset="0"/>
            </a:endParaRPr>
          </a:p>
        </p:txBody>
      </p:sp>
      <p:cxnSp>
        <p:nvCxnSpPr>
          <p:cNvPr id="5" name="4 Conector recto"/>
          <p:cNvCxnSpPr/>
          <p:nvPr/>
        </p:nvCxnSpPr>
        <p:spPr>
          <a:xfrm>
            <a:off x="3938062" y="1057300"/>
            <a:ext cx="1296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264032"/>
            <a:ext cx="8784976" cy="738664"/>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Mentha Spicata, conocida popularmente como hierbabuena, yerbabuena o menta de jardín, es una especie del género Mentha, una hierba aromática muy empleada en gastronomía y perfumería por su aroma intenso y fresco. </a:t>
            </a:r>
            <a:endParaRPr lang="es-CO" sz="1400" dirty="0">
              <a:solidFill>
                <a:schemeClr val="bg1"/>
              </a:solidFill>
              <a:latin typeface="Arial" pitchFamily="34" charset="0"/>
              <a:cs typeface="Arial" pitchFamily="34" charset="0"/>
            </a:endParaRPr>
          </a:p>
        </p:txBody>
      </p:sp>
      <p:sp>
        <p:nvSpPr>
          <p:cNvPr id="8" name="7 CuadroTexto"/>
          <p:cNvSpPr txBox="1"/>
          <p:nvPr/>
        </p:nvSpPr>
        <p:spPr>
          <a:xfrm>
            <a:off x="4860032" y="2209428"/>
            <a:ext cx="4032448" cy="2246769"/>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Alcanza los 30 cm de altura. Las hojas le dan su nombre por su forma lanceolada (spica significa ‘lanza’ en latín); son muy aromáticas, serradas, glabras, pilosas por el envés. Las flores poseen un cáliz con cinco sépalos aproximadamente iguales y garganta glabra. La corola es lila, rosa o blanca, y muy glandulosa, de hasta 3 mm de largo. Las raíces son extensas e invasivas. </a:t>
            </a:r>
            <a:endParaRPr lang="es-CO" sz="1400" dirty="0">
              <a:solidFill>
                <a:schemeClr val="bg1"/>
              </a:solidFill>
              <a:latin typeface="Arial" pitchFamily="34" charset="0"/>
              <a:cs typeface="Arial" pitchFamily="34"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43820"/>
            <a:ext cx="4188642" cy="258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recto"/>
          <p:cNvCxnSpPr/>
          <p:nvPr/>
        </p:nvCxnSpPr>
        <p:spPr>
          <a:xfrm>
            <a:off x="4586134" y="2743230"/>
            <a:ext cx="0" cy="15841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79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121196"/>
            <a:ext cx="5472608" cy="2677656"/>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Medicina popular:</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a:t>
            </a:r>
            <a:r>
              <a:rPr lang="es-ES" sz="1400" dirty="0">
                <a:solidFill>
                  <a:schemeClr val="bg1"/>
                </a:solidFill>
                <a:latin typeface="Arial" pitchFamily="34" charset="0"/>
                <a:cs typeface="Arial" pitchFamily="34" charset="0"/>
              </a:rPr>
              <a:t>forma más común de usar la hierbabuena es haciendo infusión con sus hojas. Estudios recientes han mostrado que la infusión de hierbabuena puede ser usada como un tratamiento leve de hirsutismo en las mujeres. En su uso tópico, el aceite con hierbabuena tiene acción relajante y actúa como </a:t>
            </a:r>
            <a:r>
              <a:rPr lang="es-ES" sz="1400" dirty="0" smtClean="0">
                <a:solidFill>
                  <a:schemeClr val="bg1"/>
                </a:solidFill>
                <a:latin typeface="Arial" pitchFamily="34" charset="0"/>
                <a:cs typeface="Arial" pitchFamily="34" charset="0"/>
              </a:rPr>
              <a:t>anti irritante </a:t>
            </a:r>
            <a:r>
              <a:rPr lang="es-ES" sz="1400" dirty="0">
                <a:solidFill>
                  <a:schemeClr val="bg1"/>
                </a:solidFill>
                <a:latin typeface="Arial" pitchFamily="34" charset="0"/>
                <a:cs typeface="Arial" pitchFamily="34" charset="0"/>
              </a:rPr>
              <a:t>y analgésico con capacidad de reducir el dolor y de mejorar el flujo de la sangre al área afectada. Al mezclar la infusión con aceite de oliva se obtiene un excelente ungüento que puede ser usado en compresas para curar las quemaduras y como calmante de calambres musculares, o como lubricante</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07504" y="3014296"/>
            <a:ext cx="5472608" cy="2677656"/>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Gastronómicos:</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hierbabuena se consume como bebida en infusión, elaborada con 5 a 6 ml de agua a unos 80 °C. Se utiliza como hierba aromática, siendo uno de los aromas utilizados para caramelos, chicles, helados y otras preparaciones de repostería aromatizadas con menta. Se utiliza para aderezar ensaladas, sopas, carnes de caza y de cordero. Las hojas de Mentha Spicata o hierbabuena también se utilizan para realizar uno de los cócteles más populares, el mojito cubano y para aromatizar platos como el puchero, procedente de Andalucía. La infusión de té con hierbabuena es el conocido té moruno. </a:t>
            </a:r>
            <a:endParaRPr lang="es-CO" sz="1400" dirty="0">
              <a:solidFill>
                <a:schemeClr val="bg1"/>
              </a:solidFill>
              <a:latin typeface="Arial" pitchFamily="34" charset="0"/>
              <a:cs typeface="Arial"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188" y="193204"/>
            <a:ext cx="249825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recto"/>
          <p:cNvCxnSpPr/>
          <p:nvPr/>
        </p:nvCxnSpPr>
        <p:spPr>
          <a:xfrm>
            <a:off x="5868144" y="1273324"/>
            <a:ext cx="0" cy="33843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6084168" y="4081636"/>
            <a:ext cx="2858292" cy="138499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Nutrición: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Entre los nutrientes y minerales que contiene se encuentran fibra, vitamina A, magnesio, hierro y folato. </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4543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3688" y="84849"/>
            <a:ext cx="5770984" cy="684419"/>
          </a:xfrm>
        </p:spPr>
        <p:txBody>
          <a:bodyPr>
            <a:normAutofit/>
          </a:bodyPr>
          <a:lstStyle/>
          <a:p>
            <a:r>
              <a:rPr lang="es-CO" sz="2800" dirty="0" smtClean="0">
                <a:solidFill>
                  <a:srgbClr val="FF0000"/>
                </a:solidFill>
                <a:latin typeface="Impact" pitchFamily="34" charset="0"/>
              </a:rPr>
              <a:t>Taraxacum </a:t>
            </a:r>
            <a:r>
              <a:rPr lang="es-CO" sz="2800" dirty="0">
                <a:solidFill>
                  <a:srgbClr val="FF0000"/>
                </a:solidFill>
                <a:latin typeface="Impact" pitchFamily="34" charset="0"/>
              </a:rPr>
              <a:t>0</a:t>
            </a:r>
            <a:r>
              <a:rPr lang="es-CO" sz="2800" dirty="0" smtClean="0">
                <a:solidFill>
                  <a:srgbClr val="FF0000"/>
                </a:solidFill>
                <a:latin typeface="Impact" pitchFamily="34" charset="0"/>
              </a:rPr>
              <a:t>fficinale | Diente de León</a:t>
            </a:r>
            <a:endParaRPr lang="es-CO" sz="2800" dirty="0">
              <a:solidFill>
                <a:srgbClr val="FF0000"/>
              </a:solidFill>
              <a:latin typeface="Impact" pitchFamily="34" charset="0"/>
            </a:endParaRPr>
          </a:p>
        </p:txBody>
      </p:sp>
      <p:cxnSp>
        <p:nvCxnSpPr>
          <p:cNvPr id="5" name="4 Conector recto"/>
          <p:cNvCxnSpPr/>
          <p:nvPr/>
        </p:nvCxnSpPr>
        <p:spPr>
          <a:xfrm>
            <a:off x="3419872" y="769268"/>
            <a:ext cx="2448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179512" y="976000"/>
            <a:ext cx="8784976" cy="738664"/>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Taraxacum officinale, de nombre común diente de león o achicoria amarga, es una especie de la familia de las asteráceas. Es considerada una "maleza", aunque es comestible en su totalidad y se le han atribuido numerosas propiedades medicinales. </a:t>
            </a:r>
            <a:endParaRPr lang="es-CO" sz="1400" dirty="0">
              <a:solidFill>
                <a:schemeClr val="bg1"/>
              </a:solidFill>
              <a:latin typeface="Arial" pitchFamily="34" charset="0"/>
              <a:cs typeface="Arial"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993404"/>
            <a:ext cx="371707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p:cNvCxnSpPr/>
          <p:nvPr/>
        </p:nvCxnSpPr>
        <p:spPr>
          <a:xfrm>
            <a:off x="4211960" y="2281436"/>
            <a:ext cx="0" cy="2160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4469947" y="2052052"/>
            <a:ext cx="4464496" cy="2677656"/>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Esta </a:t>
            </a:r>
            <a:r>
              <a:rPr lang="es-ES" sz="1400" dirty="0">
                <a:solidFill>
                  <a:schemeClr val="bg1"/>
                </a:solidFill>
                <a:latin typeface="Arial" pitchFamily="34" charset="0"/>
                <a:cs typeface="Arial" pitchFamily="34" charset="0"/>
              </a:rPr>
              <a:t>planta perenne con raíz primaria larga y roseta basal, suele alcanzar 40 cm de altura</a:t>
            </a:r>
            <a:r>
              <a:rPr lang="es-ES" sz="1400" dirty="0" smtClean="0">
                <a:solidFill>
                  <a:schemeClr val="bg1"/>
                </a:solidFill>
                <a:latin typeface="Arial" pitchFamily="34" charset="0"/>
                <a:cs typeface="Arial" pitchFamily="34" charset="0"/>
              </a:rPr>
              <a:t>. Tiene </a:t>
            </a:r>
            <a:r>
              <a:rPr lang="es-ES" sz="1400" dirty="0">
                <a:solidFill>
                  <a:schemeClr val="bg1"/>
                </a:solidFill>
                <a:latin typeface="Arial" pitchFamily="34" charset="0"/>
                <a:cs typeface="Arial" pitchFamily="34" charset="0"/>
              </a:rPr>
              <a:t>hojas alternas lanceoladas con una nervadura central, sin peciolo diferenciado, pinnatipartidas con lóbulos en forma triangular de márgenes dentados y agudos, a veces presenta </a:t>
            </a:r>
            <a:r>
              <a:rPr lang="es-ES" sz="1400" dirty="0" smtClean="0">
                <a:solidFill>
                  <a:schemeClr val="bg1"/>
                </a:solidFill>
                <a:latin typeface="Arial" pitchFamily="34" charset="0"/>
                <a:cs typeface="Arial" pitchFamily="34" charset="0"/>
              </a:rPr>
              <a:t>micro vellosidades.</a:t>
            </a:r>
            <a:r>
              <a:rPr lang="es-ES" sz="1400" dirty="0">
                <a:solidFill>
                  <a:schemeClr val="bg1"/>
                </a:solidFill>
                <a:latin typeface="Arial" pitchFamily="34" charset="0"/>
                <a:cs typeface="Arial" pitchFamily="34" charset="0"/>
              </a:rPr>
              <a:t> Además son capaces de producir un entrenudo alargado con una inflorescencia, denominado escapó. Las flores hermafroditas son de </a:t>
            </a:r>
            <a:r>
              <a:rPr lang="es-ES" sz="1400" dirty="0" smtClean="0">
                <a:solidFill>
                  <a:schemeClr val="bg1"/>
                </a:solidFill>
                <a:latin typeface="Arial" pitchFamily="34" charset="0"/>
                <a:cs typeface="Arial" pitchFamily="34" charset="0"/>
              </a:rPr>
              <a:t>tipo </a:t>
            </a:r>
            <a:r>
              <a:rPr lang="es-ES" sz="1400" dirty="0">
                <a:solidFill>
                  <a:schemeClr val="bg1"/>
                </a:solidFill>
                <a:latin typeface="Arial" pitchFamily="34" charset="0"/>
                <a:cs typeface="Arial" pitchFamily="34" charset="0"/>
              </a:rPr>
              <a:t>capítulo de un color amarillo dorado que la hacen fácilmente identificable.</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27237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121196"/>
            <a:ext cx="4032448" cy="310854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Uso culinario: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Las </a:t>
            </a:r>
            <a:r>
              <a:rPr lang="es-ES" sz="1400" dirty="0">
                <a:solidFill>
                  <a:schemeClr val="bg1"/>
                </a:solidFill>
                <a:latin typeface="Arial" pitchFamily="34" charset="0"/>
                <a:cs typeface="Arial" pitchFamily="34" charset="0"/>
              </a:rPr>
              <a:t>hojas y las flores se consumen crudas en ensaladas, y cocidas tanto hervidas como fritas a la manera de la acelga. También se prepara mermelada y vino con las flores. También los pétalos de las flores pueden contribuir a dar sabor y color a ensaladas mixtas. Los botones de las flores son apreciados si se preparan con aceite de oliva.</a:t>
            </a:r>
            <a:r>
              <a:rPr lang="es-ES" sz="1400" dirty="0" smtClean="0">
                <a:solidFill>
                  <a:schemeClr val="bg1"/>
                </a:solidFill>
                <a:latin typeface="Arial" pitchFamily="34" charset="0"/>
                <a:cs typeface="Arial" pitchFamily="34" charset="0"/>
              </a:rPr>
              <a:t/>
            </a:r>
            <a:br>
              <a:rPr lang="es-ES" sz="1400" dirty="0" smtClean="0">
                <a:solidFill>
                  <a:schemeClr val="bg1"/>
                </a:solidFill>
                <a:latin typeface="Arial" pitchFamily="34" charset="0"/>
                <a:cs typeface="Arial" pitchFamily="34" charset="0"/>
              </a:rPr>
            </a:br>
            <a:r>
              <a:rPr lang="es-ES" sz="1400" dirty="0" smtClean="0">
                <a:solidFill>
                  <a:schemeClr val="bg1"/>
                </a:solidFill>
                <a:latin typeface="Arial" pitchFamily="34" charset="0"/>
                <a:cs typeface="Arial" pitchFamily="34" charset="0"/>
              </a:rPr>
              <a:t/>
            </a:r>
            <a:br>
              <a:rPr lang="es-ES" sz="1400" dirty="0" smtClean="0">
                <a:solidFill>
                  <a:schemeClr val="bg1"/>
                </a:solidFill>
                <a:latin typeface="Arial" pitchFamily="34" charset="0"/>
                <a:cs typeface="Arial" pitchFamily="34" charset="0"/>
              </a:rPr>
            </a:br>
            <a:r>
              <a:rPr lang="es-ES" sz="1400" dirty="0">
                <a:solidFill>
                  <a:schemeClr val="bg1"/>
                </a:solidFill>
                <a:latin typeface="Arial" pitchFamily="34" charset="0"/>
                <a:cs typeface="Arial" pitchFamily="34" charset="0"/>
              </a:rPr>
              <a:t>Las flores también se pueden preparar en pastel e incluso fritas . En muchas regiones de Europa se preparaba una mermelada de estas flores</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07504" y="3361556"/>
            <a:ext cx="4032448" cy="2246769"/>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a:t>
            </a:r>
            <a:r>
              <a:rPr lang="es-CO" sz="1400" b="1" dirty="0" smtClean="0">
                <a:solidFill>
                  <a:srgbClr val="FF0000"/>
                </a:solidFill>
                <a:latin typeface="Arial" pitchFamily="34" charset="0"/>
                <a:cs typeface="Arial" pitchFamily="34" charset="0"/>
              </a:rPr>
              <a:t>Usos en medicina popular (no contrastados):</a:t>
            </a:r>
            <a:endParaRPr lang="es-ES" sz="1400" b="1" dirty="0" smtClean="0">
              <a:solidFill>
                <a:srgbClr val="FF0000"/>
              </a:solidFill>
              <a:latin typeface="Arial" pitchFamily="34" charset="0"/>
              <a:cs typeface="Arial" pitchFamily="34" charset="0"/>
            </a:endParaRP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Es </a:t>
            </a:r>
            <a:r>
              <a:rPr lang="es-ES" sz="1400" dirty="0">
                <a:solidFill>
                  <a:schemeClr val="bg1"/>
                </a:solidFill>
                <a:latin typeface="Arial" pitchFamily="34" charset="0"/>
                <a:cs typeface="Arial" pitchFamily="34" charset="0"/>
              </a:rPr>
              <a:t>una planta depurativa, indicada para purificar el organismo de elementos tóxicos. También es un tónico digestivo contra el estreñimiento y la resaca de alcohol.</a:t>
            </a:r>
            <a:r>
              <a:rPr lang="es-ES" sz="1400" dirty="0" smtClean="0">
                <a:solidFill>
                  <a:schemeClr val="bg1"/>
                </a:solidFill>
                <a:latin typeface="Arial" pitchFamily="34" charset="0"/>
                <a:cs typeface="Arial" pitchFamily="34" charset="0"/>
              </a:rPr>
              <a:t/>
            </a:r>
            <a:br>
              <a:rPr lang="es-ES" sz="1400" dirty="0" smtClean="0">
                <a:solidFill>
                  <a:schemeClr val="bg1"/>
                </a:solidFill>
                <a:latin typeface="Arial" pitchFamily="34" charset="0"/>
                <a:cs typeface="Arial" pitchFamily="34" charset="0"/>
              </a:rPr>
            </a:br>
            <a:r>
              <a:rPr lang="es-ES" sz="1400" dirty="0">
                <a:solidFill>
                  <a:schemeClr val="bg1"/>
                </a:solidFill>
                <a:latin typeface="Arial" pitchFamily="34" charset="0"/>
                <a:cs typeface="Arial" pitchFamily="34" charset="0"/>
              </a:rPr>
              <a:t>Estas propiedades se deben a su contenido de inulina, ácidos fenólicos y sales minerales, entre otras sustancias que aportan beneficios a la piel</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cxnSp>
        <p:nvCxnSpPr>
          <p:cNvPr id="7" name="6 Conector recto"/>
          <p:cNvCxnSpPr/>
          <p:nvPr/>
        </p:nvCxnSpPr>
        <p:spPr>
          <a:xfrm>
            <a:off x="4355976" y="1417340"/>
            <a:ext cx="0" cy="3456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4696431" y="265212"/>
            <a:ext cx="4248472"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Uso en fitoterapia:</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En fitoterapia (herbolaria) se usa también los principios activos puros mediante infusiones o decoctos, principalmente para inapetencia, indigestión y disturbios hepáticos. Sus hojas contienen gran cantidad de vitamina A, C, hierro, llevando más hierro y calcio que las espinacas u otras hortalizas.</a:t>
            </a:r>
            <a:endParaRPr lang="es-CO" sz="1400" dirty="0">
              <a:solidFill>
                <a:schemeClr val="bg1"/>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2197" y="2497460"/>
            <a:ext cx="375693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964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03353" y="84849"/>
            <a:ext cx="3600400" cy="612411"/>
          </a:xfrm>
        </p:spPr>
        <p:txBody>
          <a:bodyPr>
            <a:normAutofit/>
          </a:bodyPr>
          <a:lstStyle/>
          <a:p>
            <a:r>
              <a:rPr lang="es-CO" sz="2800" dirty="0" smtClean="0">
                <a:solidFill>
                  <a:srgbClr val="FF0000"/>
                </a:solidFill>
                <a:latin typeface="Impact" pitchFamily="34" charset="0"/>
              </a:rPr>
              <a:t>Animales Venenosos </a:t>
            </a:r>
            <a:endParaRPr lang="es-CO" sz="2800" dirty="0">
              <a:solidFill>
                <a:srgbClr val="FF0000"/>
              </a:solidFill>
              <a:latin typeface="Impact" pitchFamily="34" charset="0"/>
            </a:endParaRPr>
          </a:p>
        </p:txBody>
      </p:sp>
      <p:cxnSp>
        <p:nvCxnSpPr>
          <p:cNvPr id="5" name="4 Conector recto"/>
          <p:cNvCxnSpPr/>
          <p:nvPr/>
        </p:nvCxnSpPr>
        <p:spPr>
          <a:xfrm>
            <a:off x="3927794" y="697260"/>
            <a:ext cx="9515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83377" y="985292"/>
            <a:ext cx="4532639" cy="2677656"/>
          </a:xfrm>
          <a:prstGeom prst="rect">
            <a:avLst/>
          </a:prstGeom>
          <a:noFill/>
        </p:spPr>
        <p:txBody>
          <a:bodyPr wrap="square" rtlCol="0">
            <a:spAutoFit/>
          </a:bodyPr>
          <a:lstStyle/>
          <a:p>
            <a:r>
              <a:rPr lang="es-CO" sz="1400" b="1" dirty="0" smtClean="0">
                <a:solidFill>
                  <a:srgbClr val="FF0000"/>
                </a:solidFill>
                <a:latin typeface="Arial" pitchFamily="34" charset="0"/>
                <a:cs typeface="Arial" pitchFamily="34" charset="0"/>
              </a:rPr>
              <a:t>| La</a:t>
            </a:r>
            <a:r>
              <a:rPr lang="es-CO" sz="1400" b="1" dirty="0">
                <a:solidFill>
                  <a:srgbClr val="FF0000"/>
                </a:solidFill>
                <a:latin typeface="Arial" pitchFamily="34" charset="0"/>
                <a:cs typeface="Arial" pitchFamily="34" charset="0"/>
              </a:rPr>
              <a:t> víbora </a:t>
            </a:r>
            <a:r>
              <a:rPr lang="es-CO" sz="1400" b="1" dirty="0" smtClean="0">
                <a:solidFill>
                  <a:srgbClr val="FF0000"/>
                </a:solidFill>
                <a:latin typeface="Arial" pitchFamily="34" charset="0"/>
                <a:cs typeface="Arial" pitchFamily="34" charset="0"/>
              </a:rPr>
              <a:t>(Cuatro Narices):</a:t>
            </a:r>
          </a:p>
          <a:p>
            <a:endParaRPr lang="es-CO" sz="1400" b="1" dirty="0"/>
          </a:p>
          <a:p>
            <a:r>
              <a:rPr lang="es-ES" sz="1400" dirty="0">
                <a:solidFill>
                  <a:schemeClr val="bg1"/>
                </a:solidFill>
                <a:latin typeface="Arial" pitchFamily="34" charset="0"/>
                <a:cs typeface="Arial" pitchFamily="34" charset="0"/>
              </a:rPr>
              <a:t>La terciopelo alcanza un tamaño de adulto que promedia entre 47 y 63 pulgadas y tiene hábitos nocturnos, por lo que puede pasar la mayor parte del día escondida entre las raíces de árboles. La Terciopelo posee unos grandes ojos de pupila vertical y lleva muchos nombres en los diferentes países. Para la terciopelo, y para las serpientes venenosas en general, el veneno tiene como función principal inmovilizar y matar a sus presas, además de colaborar en el proceso de digestión de estas.</a:t>
            </a:r>
            <a:endParaRPr lang="es-CO" sz="1400" dirty="0" smtClean="0">
              <a:solidFill>
                <a:schemeClr val="bg1"/>
              </a:solidFill>
              <a:latin typeface="Arial" pitchFamily="34" charset="0"/>
              <a:cs typeface="Arial"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26" y="3672745"/>
            <a:ext cx="3312368" cy="192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p:cNvCxnSpPr/>
          <p:nvPr/>
        </p:nvCxnSpPr>
        <p:spPr>
          <a:xfrm>
            <a:off x="4716016" y="1705372"/>
            <a:ext cx="0" cy="33843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4844037" y="985292"/>
            <a:ext cx="4085175" cy="1815882"/>
          </a:xfrm>
          <a:prstGeom prst="rect">
            <a:avLst/>
          </a:prstGeom>
          <a:noFill/>
        </p:spPr>
        <p:txBody>
          <a:bodyPr wrap="square" rtlCol="0">
            <a:spAutoFit/>
          </a:bodyPr>
          <a:lstStyle/>
          <a:p>
            <a:r>
              <a:rPr lang="es-CO" sz="1400" b="1" dirty="0" smtClean="0">
                <a:solidFill>
                  <a:srgbClr val="FF0000"/>
                </a:solidFill>
                <a:latin typeface="Arial" pitchFamily="34" charset="0"/>
                <a:cs typeface="Arial" pitchFamily="34" charset="0"/>
              </a:rPr>
              <a:t>| Reproducción:</a:t>
            </a:r>
          </a:p>
          <a:p>
            <a:endParaRPr lang="es-CO" sz="1400" dirty="0">
              <a:solidFill>
                <a:schemeClr val="bg1"/>
              </a:solidFill>
              <a:latin typeface="Arial" pitchFamily="34" charset="0"/>
              <a:cs typeface="Arial" pitchFamily="34" charset="0"/>
            </a:endParaRPr>
          </a:p>
          <a:p>
            <a:r>
              <a:rPr lang="es-ES" sz="1400" dirty="0">
                <a:solidFill>
                  <a:schemeClr val="bg1"/>
                </a:solidFill>
                <a:latin typeface="Arial" pitchFamily="34" charset="0"/>
                <a:cs typeface="Arial" pitchFamily="34" charset="0"/>
              </a:rPr>
              <a:t>Sorprendentemente, estos animales llegan a producir entre 15 y 60 crías por parto y se reproducen una vez cada dos o tres años. Es por eso que la muerte de una sola madre tiene un potencial enorme en la capacidad de reproducción de sus poblaciones.</a:t>
            </a:r>
            <a:endParaRPr lang="es-CO" sz="1400" dirty="0">
              <a:solidFill>
                <a:schemeClr val="bg1"/>
              </a:solidFill>
              <a:latin typeface="Arial" pitchFamily="34" charset="0"/>
              <a:cs typeface="Arial" pitchFamily="34" charset="0"/>
            </a:endParaRPr>
          </a:p>
        </p:txBody>
      </p:sp>
      <p:sp>
        <p:nvSpPr>
          <p:cNvPr id="11" name="10 CuadroTexto"/>
          <p:cNvSpPr txBox="1"/>
          <p:nvPr/>
        </p:nvSpPr>
        <p:spPr>
          <a:xfrm>
            <a:off x="4879313" y="3145532"/>
            <a:ext cx="4049899" cy="2246769"/>
          </a:xfrm>
          <a:prstGeom prst="rect">
            <a:avLst/>
          </a:prstGeom>
          <a:noFill/>
        </p:spPr>
        <p:txBody>
          <a:bodyPr wrap="square" rtlCol="0">
            <a:spAutoFit/>
          </a:bodyPr>
          <a:lstStyle/>
          <a:p>
            <a:r>
              <a:rPr lang="es-CO" sz="1400" b="1" dirty="0" smtClean="0">
                <a:solidFill>
                  <a:srgbClr val="FF0000"/>
                </a:solidFill>
                <a:latin typeface="Arial" pitchFamily="34" charset="0"/>
                <a:cs typeface="Arial" pitchFamily="34" charset="0"/>
              </a:rPr>
              <a:t>| Toxicidad:</a:t>
            </a:r>
          </a:p>
          <a:p>
            <a:endParaRPr lang="es-CO" sz="1400" dirty="0">
              <a:solidFill>
                <a:schemeClr val="bg1"/>
              </a:solidFill>
              <a:latin typeface="Arial" pitchFamily="34" charset="0"/>
              <a:cs typeface="Arial" pitchFamily="34" charset="0"/>
            </a:endParaRPr>
          </a:p>
          <a:p>
            <a:r>
              <a:rPr lang="es-ES" sz="1400" dirty="0">
                <a:solidFill>
                  <a:schemeClr val="bg1"/>
                </a:solidFill>
                <a:latin typeface="Arial" pitchFamily="34" charset="0"/>
                <a:cs typeface="Arial" pitchFamily="34" charset="0"/>
              </a:rPr>
              <a:t>Estas serpientes poseen un veneno sumamente tóxico que destruye las células y vasos sanguíneos y el tejido muscular de las personas. Para la terciopelo, y para las serpientes venenosas en general, el veneno tiene como función principal inmovilizar y matar a sus presas, además de colaborar en el proceso de digestión de estas.</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8682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121195"/>
            <a:ext cx="4104456" cy="2462213"/>
          </a:xfrm>
          <a:prstGeom prst="rect">
            <a:avLst/>
          </a:prstGeom>
          <a:noFill/>
        </p:spPr>
        <p:txBody>
          <a:bodyPr wrap="square" rtlCol="0">
            <a:spAutoFit/>
          </a:bodyPr>
          <a:lstStyle/>
          <a:p>
            <a:r>
              <a:rPr lang="es-CO" sz="1400" b="1" dirty="0" smtClean="0">
                <a:solidFill>
                  <a:srgbClr val="FF0000"/>
                </a:solidFill>
                <a:latin typeface="Arial" pitchFamily="34" charset="0"/>
                <a:cs typeface="Arial" pitchFamily="34" charset="0"/>
              </a:rPr>
              <a:t>| Olfato y paladar:</a:t>
            </a:r>
          </a:p>
          <a:p>
            <a:endParaRPr lang="es-CO" sz="1400" dirty="0">
              <a:solidFill>
                <a:schemeClr val="bg1"/>
              </a:solidFill>
              <a:latin typeface="Arial" pitchFamily="34" charset="0"/>
              <a:cs typeface="Arial" pitchFamily="34" charset="0"/>
            </a:endParaRPr>
          </a:p>
          <a:p>
            <a:r>
              <a:rPr lang="es-ES" sz="1400" dirty="0">
                <a:solidFill>
                  <a:schemeClr val="bg1"/>
                </a:solidFill>
                <a:latin typeface="Arial" pitchFamily="34" charset="0"/>
                <a:cs typeface="Arial" pitchFamily="34" charset="0"/>
              </a:rPr>
              <a:t>Por lo que concierne al sentido del olfato, tiene dos maneras de oler: la tradicional y otra que es única en los reptiles y consiste en emplear la lengua para arrastrar moléculas hasta unas fosas situadas en el paladar. Estas fosas contienen un órgano, sumamente sensible a los olores, que les permite distinguir ínfimos contrastes, de modo que la serpiente consigue seguir rastros olorosos con gran habilidad.</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07504" y="2857500"/>
            <a:ext cx="4104456"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Defensas:</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a:t>
            </a:r>
            <a:r>
              <a:rPr lang="es-ES" sz="1400" dirty="0">
                <a:solidFill>
                  <a:schemeClr val="bg1"/>
                </a:solidFill>
                <a:latin typeface="Arial" pitchFamily="34" charset="0"/>
                <a:cs typeface="Arial" pitchFamily="34" charset="0"/>
              </a:rPr>
              <a:t>Terciopelo, al igual que todas las especies de serpientes, no atacan a las personas por gusto o sin provocación. Las serpientes atacan y muerden como una respuesta defensiva ante un estímulo que les indique un peligro potencial para ellas, por ejemplo pararse sobre su cuerpo o acercarse mucho, o bien sorprenderlas con un movimiento brusco o intentar acorralarlas y capturarlas.</a:t>
            </a:r>
            <a:endParaRPr lang="es-CO" sz="1400" dirty="0">
              <a:solidFill>
                <a:schemeClr val="bg1"/>
              </a:solidFill>
              <a:latin typeface="Arial" pitchFamily="34" charset="0"/>
              <a:cs typeface="Arial" pitchFamily="34" charset="0"/>
            </a:endParaRPr>
          </a:p>
        </p:txBody>
      </p:sp>
      <p:cxnSp>
        <p:nvCxnSpPr>
          <p:cNvPr id="7" name="6 Conector recto"/>
          <p:cNvCxnSpPr/>
          <p:nvPr/>
        </p:nvCxnSpPr>
        <p:spPr>
          <a:xfrm>
            <a:off x="4499992" y="1352301"/>
            <a:ext cx="0" cy="3017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716016" y="121195"/>
            <a:ext cx="4320480" cy="2677656"/>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Importancia a la ecología:</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Aunque </a:t>
            </a:r>
            <a:r>
              <a:rPr lang="es-ES" sz="1400" dirty="0">
                <a:solidFill>
                  <a:schemeClr val="bg1"/>
                </a:solidFill>
                <a:latin typeface="Arial" pitchFamily="34" charset="0"/>
                <a:cs typeface="Arial" pitchFamily="34" charset="0"/>
              </a:rPr>
              <a:t>a veces solo podamos concentrarnos en sus colmillos y el temor de ser mordidos por ellas, es importante reflexionar sobre la importancia que tiene una especie como esta, al igual que todos los animales silvestres, en el equilibrio ecológico de la naturaleza. La terciopelo por ejemplo, es un controlador natural de poblaciones de otras especies de animales, incluyendo muchas que causan enormes daños en las actividades productivas del ser humano.</a:t>
            </a:r>
            <a:endParaRPr lang="es-CO" sz="1400" dirty="0">
              <a:solidFill>
                <a:schemeClr val="bg1"/>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2938560"/>
            <a:ext cx="3744416" cy="249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9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53247" y="193204"/>
            <a:ext cx="4221482" cy="460386"/>
          </a:xfrm>
        </p:spPr>
        <p:txBody>
          <a:bodyPr>
            <a:noAutofit/>
          </a:bodyPr>
          <a:lstStyle/>
          <a:p>
            <a:r>
              <a:rPr lang="es-ES" sz="2800" b="1" dirty="0">
                <a:solidFill>
                  <a:srgbClr val="FF0000"/>
                </a:solidFill>
              </a:rPr>
              <a:t>Bothrops  </a:t>
            </a:r>
            <a:r>
              <a:rPr lang="es-ES" sz="2800" b="1" dirty="0" smtClean="0">
                <a:solidFill>
                  <a:srgbClr val="FF0000"/>
                </a:solidFill>
              </a:rPr>
              <a:t>Atrox | Mapaná</a:t>
            </a:r>
            <a:endParaRPr lang="es-CO" sz="2800" dirty="0">
              <a:solidFill>
                <a:srgbClr val="FF0000"/>
              </a:solidFill>
              <a:latin typeface="Impact" pitchFamily="34" charset="0"/>
            </a:endParaRPr>
          </a:p>
        </p:txBody>
      </p:sp>
      <p:cxnSp>
        <p:nvCxnSpPr>
          <p:cNvPr id="5" name="4 Conector recto"/>
          <p:cNvCxnSpPr/>
          <p:nvPr/>
        </p:nvCxnSpPr>
        <p:spPr>
          <a:xfrm>
            <a:off x="3707904" y="763032"/>
            <a:ext cx="1512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178287" y="913284"/>
            <a:ext cx="8784976" cy="523220"/>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Es </a:t>
            </a:r>
            <a:r>
              <a:rPr lang="es-ES" sz="1400" dirty="0">
                <a:solidFill>
                  <a:schemeClr val="bg1"/>
                </a:solidFill>
                <a:latin typeface="Arial" pitchFamily="34" charset="0"/>
                <a:cs typeface="Arial" pitchFamily="34" charset="0"/>
              </a:rPr>
              <a:t>una especie de serpiente de la familia de las víboras (Viperidae), del género Bothrops comúnmente conocida como jergón, mapanare, </a:t>
            </a:r>
            <a:r>
              <a:rPr lang="es-ES" sz="1400" dirty="0" smtClean="0">
                <a:solidFill>
                  <a:schemeClr val="bg1"/>
                </a:solidFill>
                <a:latin typeface="Arial" pitchFamily="34" charset="0"/>
                <a:cs typeface="Arial" pitchFamily="34" charset="0"/>
              </a:rPr>
              <a:t>Mapaná </a:t>
            </a:r>
            <a:r>
              <a:rPr lang="es-ES" sz="1400" dirty="0">
                <a:solidFill>
                  <a:schemeClr val="bg1"/>
                </a:solidFill>
                <a:latin typeface="Arial" pitchFamily="34" charset="0"/>
                <a:cs typeface="Arial" pitchFamily="34" charset="0"/>
              </a:rPr>
              <a:t>o equis.</a:t>
            </a:r>
            <a:endParaRPr lang="es-CO" sz="1400" dirty="0">
              <a:solidFill>
                <a:schemeClr val="bg1"/>
              </a:solidFill>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452" y="1777380"/>
            <a:ext cx="3460247"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4211961" y="1689110"/>
            <a:ext cx="4751302"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Se </a:t>
            </a:r>
            <a:r>
              <a:rPr lang="es-ES" sz="1400" dirty="0">
                <a:solidFill>
                  <a:schemeClr val="bg1"/>
                </a:solidFill>
                <a:latin typeface="Arial" pitchFamily="34" charset="0"/>
                <a:cs typeface="Arial" pitchFamily="34" charset="0"/>
              </a:rPr>
              <a:t>distribuye por la mayor parte del norte y centro de Sudamérica, al igual que en el sur de Centroamérica. Es una de las serpientes venenosas que más muertes causa en esa </a:t>
            </a:r>
            <a:r>
              <a:rPr lang="es-ES" sz="1400" dirty="0" smtClean="0">
                <a:solidFill>
                  <a:schemeClr val="bg1"/>
                </a:solidFill>
                <a:latin typeface="Arial" pitchFamily="34" charset="0"/>
                <a:cs typeface="Arial" pitchFamily="34" charset="0"/>
              </a:rPr>
              <a:t>región. Se </a:t>
            </a:r>
            <a:r>
              <a:rPr lang="es-ES" sz="1400" dirty="0">
                <a:solidFill>
                  <a:schemeClr val="bg1"/>
                </a:solidFill>
                <a:latin typeface="Arial" pitchFamily="34" charset="0"/>
                <a:cs typeface="Arial" pitchFamily="34" charset="0"/>
              </a:rPr>
              <a:t>le puede encontrar no solo en los bosques, sino en las cercanías de zonas habitadas.</a:t>
            </a:r>
            <a:endParaRPr lang="es-CO" sz="1400" dirty="0">
              <a:solidFill>
                <a:schemeClr val="bg1"/>
              </a:solidFill>
              <a:latin typeface="Arial" pitchFamily="34" charset="0"/>
              <a:cs typeface="Arial" pitchFamily="34" charset="0"/>
            </a:endParaRPr>
          </a:p>
        </p:txBody>
      </p:sp>
      <p:cxnSp>
        <p:nvCxnSpPr>
          <p:cNvPr id="11" name="10 Conector recto"/>
          <p:cNvCxnSpPr/>
          <p:nvPr/>
        </p:nvCxnSpPr>
        <p:spPr>
          <a:xfrm>
            <a:off x="3995936" y="2353444"/>
            <a:ext cx="0" cy="21602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4214301" y="3390299"/>
            <a:ext cx="4751301" cy="2246769"/>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Alimentación: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Esta </a:t>
            </a:r>
            <a:r>
              <a:rPr lang="es-ES" sz="1400" dirty="0">
                <a:solidFill>
                  <a:schemeClr val="bg1"/>
                </a:solidFill>
                <a:latin typeface="Arial" pitchFamily="34" charset="0"/>
                <a:cs typeface="Arial" pitchFamily="34" charset="0"/>
              </a:rPr>
              <a:t>serpiente se alimenta sobre todo de pequeños mamíferos, pájaros, lagartijas y serpientes. Detecta a los animales de sangre caliente al percibir su calor corporal por medio de fosetas loreales, un órgano ubicado entre los ojos y el hocico del animal. Se camufla cerca de caminos a la espera de sus presas. Puede tener diversos colores: desde marrón, pasando por el verde oliva hasta el gris. Su longitud puede llegar hasta los dos metros.</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1266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121196"/>
            <a:ext cx="3960440"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Hábitat: </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Esta </a:t>
            </a:r>
            <a:r>
              <a:rPr lang="es-ES" sz="1400" dirty="0">
                <a:solidFill>
                  <a:schemeClr val="bg1"/>
                </a:solidFill>
                <a:latin typeface="Arial" pitchFamily="34" charset="0"/>
                <a:cs typeface="Arial" pitchFamily="34" charset="0"/>
              </a:rPr>
              <a:t>serpiente se alimenta sobre todo de pequeños mamíferos, pájaros, lagartijas y serpientes. Se camufla cerca de caminos a la espera de sus presas. Su longitud puede llegar hasta los dos metros.</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79512" y="1755021"/>
            <a:ext cx="3960440" cy="2246769"/>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Comportamiento: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Aunque </a:t>
            </a:r>
            <a:r>
              <a:rPr lang="es-ES" sz="1400" dirty="0">
                <a:solidFill>
                  <a:schemeClr val="bg1"/>
                </a:solidFill>
                <a:latin typeface="Arial" pitchFamily="34" charset="0"/>
                <a:cs typeface="Arial" pitchFamily="34" charset="0"/>
              </a:rPr>
              <a:t>por lo general es una serpiente terrestre, es también una excelente nadadora y trepa a los árboles, incluso para llegar a la presa. Es esencialmente nocturna, pero puede buscar alimento en cualquier momento del día si es necesario.</a:t>
            </a:r>
            <a:r>
              <a:rPr lang="es-ES" sz="1400" dirty="0">
                <a:solidFill>
                  <a:schemeClr val="bg1"/>
                </a:solidFill>
                <a:latin typeface="Arial" pitchFamily="34" charset="0"/>
                <a:cs typeface="Arial" pitchFamily="34" charset="0"/>
              </a:rPr>
              <a:t/>
            </a:r>
            <a:br>
              <a:rPr lang="es-ES" sz="1400" dirty="0">
                <a:solidFill>
                  <a:schemeClr val="bg1"/>
                </a:solidFill>
                <a:latin typeface="Arial" pitchFamily="34" charset="0"/>
                <a:cs typeface="Arial" pitchFamily="34" charset="0"/>
              </a:rPr>
            </a:br>
            <a:r>
              <a:rPr lang="es-ES" sz="1400" dirty="0">
                <a:solidFill>
                  <a:schemeClr val="bg1"/>
                </a:solidFill>
                <a:latin typeface="Arial" pitchFamily="34" charset="0"/>
                <a:cs typeface="Arial" pitchFamily="34" charset="0"/>
              </a:rPr>
              <a:t>La dieta principal incluye mamíferos pequeños y aves, aunque también ranas y lagartijas.</a:t>
            </a:r>
            <a:endParaRPr lang="es-CO" sz="1400" dirty="0">
              <a:solidFill>
                <a:schemeClr val="bg1"/>
              </a:solidFill>
              <a:latin typeface="Arial" pitchFamily="34" charset="0"/>
              <a:cs typeface="Arial" pitchFamily="34" charset="0"/>
            </a:endParaRPr>
          </a:p>
        </p:txBody>
      </p:sp>
      <p:sp>
        <p:nvSpPr>
          <p:cNvPr id="6" name="5 CuadroTexto"/>
          <p:cNvSpPr txBox="1"/>
          <p:nvPr/>
        </p:nvSpPr>
        <p:spPr>
          <a:xfrm>
            <a:off x="179512" y="4027057"/>
            <a:ext cx="4392488"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Reproducción:</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a:t>
            </a:r>
            <a:r>
              <a:rPr lang="es-ES" sz="1400" dirty="0">
                <a:solidFill>
                  <a:schemeClr val="bg1"/>
                </a:solidFill>
                <a:latin typeface="Arial" pitchFamily="34" charset="0"/>
                <a:cs typeface="Arial" pitchFamily="34" charset="0"/>
              </a:rPr>
              <a:t>jergón es ovovivípara. En las regiones ecuatoriales, el período de gestación es de aproximadamente 3-4 meses, con un promedio de 60 hasta 80 crías por camada. Nacen con glándulas venenosas y son peligrosas desde el comienzo.</a:t>
            </a:r>
            <a:endParaRPr lang="es-CO" sz="1400" dirty="0">
              <a:solidFill>
                <a:schemeClr val="bg1"/>
              </a:solidFill>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21196"/>
            <a:ext cx="3960046" cy="258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p:cNvCxnSpPr/>
          <p:nvPr/>
        </p:nvCxnSpPr>
        <p:spPr>
          <a:xfrm>
            <a:off x="4572000" y="1411511"/>
            <a:ext cx="0" cy="31021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6012160" y="2934106"/>
            <a:ext cx="23762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4860032" y="3145532"/>
            <a:ext cx="4104062"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Veneno: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Esta </a:t>
            </a:r>
            <a:r>
              <a:rPr lang="es-ES" sz="1400" dirty="0">
                <a:solidFill>
                  <a:schemeClr val="bg1"/>
                </a:solidFill>
                <a:latin typeface="Arial" pitchFamily="34" charset="0"/>
                <a:cs typeface="Arial" pitchFamily="34" charset="0"/>
              </a:rPr>
              <a:t>serpiente es muy temida por su veneno que es particularmente letal y de acción rápida. ​ El promedio de rendimiento del veneno es 124 mg, aunque puede llegar hasta 342 mg. La enzima reptilasa , derivada del veneno de Bothrops atrox, se utiliza en los laboratorios médicos modernos para medir los niveles de fibrinógeno y para medir la capacidad de coagulación de la sangre</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9450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63888" y="121196"/>
            <a:ext cx="1738536" cy="612411"/>
          </a:xfrm>
        </p:spPr>
        <p:txBody>
          <a:bodyPr>
            <a:normAutofit/>
          </a:bodyPr>
          <a:lstStyle/>
          <a:p>
            <a:r>
              <a:rPr lang="es-CO" sz="2800" dirty="0" smtClean="0">
                <a:solidFill>
                  <a:srgbClr val="FF0000"/>
                </a:solidFill>
                <a:latin typeface="Impact" pitchFamily="34" charset="0"/>
              </a:rPr>
              <a:t>Plantas </a:t>
            </a:r>
            <a:endParaRPr lang="es-CO" sz="2800" dirty="0">
              <a:solidFill>
                <a:srgbClr val="FF0000"/>
              </a:solidFill>
              <a:latin typeface="Impact" pitchFamily="34" charset="0"/>
            </a:endParaRPr>
          </a:p>
        </p:txBody>
      </p:sp>
      <p:cxnSp>
        <p:nvCxnSpPr>
          <p:cNvPr id="5" name="4 Conector recto"/>
          <p:cNvCxnSpPr/>
          <p:nvPr/>
        </p:nvCxnSpPr>
        <p:spPr>
          <a:xfrm>
            <a:off x="4139952" y="697260"/>
            <a:ext cx="4320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1079612" y="913283"/>
            <a:ext cx="6552728" cy="954107"/>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La plantas nos proporcionan alimentos, medicinas, madera, combustible y fibras.</a:t>
            </a:r>
          </a:p>
          <a:p>
            <a:endParaRPr lang="es-CO" sz="1400" dirty="0" smtClean="0">
              <a:solidFill>
                <a:schemeClr val="bg1"/>
              </a:solidFill>
              <a:latin typeface="Arial" pitchFamily="34" charset="0"/>
              <a:cs typeface="Arial" pitchFamily="34" charset="0"/>
            </a:endParaRPr>
          </a:p>
          <a:p>
            <a:r>
              <a:rPr lang="es-CO" sz="1400" dirty="0" smtClean="0">
                <a:solidFill>
                  <a:schemeClr val="bg1"/>
                </a:solidFill>
                <a:latin typeface="Arial" pitchFamily="34" charset="0"/>
                <a:cs typeface="Arial" pitchFamily="34" charset="0"/>
              </a:rPr>
              <a:t>En esta oportunidad vamos hablar un poco de las plantas toxicas y no toxicas para la supervivencia y en que plantas podemos consumirlas.</a:t>
            </a:r>
            <a:endParaRPr lang="es-ES" sz="1400" dirty="0">
              <a:solidFill>
                <a:schemeClr val="bg1"/>
              </a:solidFill>
              <a:latin typeface="Arial" pitchFamily="34" charset="0"/>
              <a:cs typeface="Arial" pitchFamily="34" charset="0"/>
            </a:endParaRPr>
          </a:p>
        </p:txBody>
      </p:sp>
      <p:pic>
        <p:nvPicPr>
          <p:cNvPr id="2052" name="Picture 4" descr="Imágenes de Plantas | Vectores, fotos de stock y PSD gratuit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220" y="2137420"/>
            <a:ext cx="432156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20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39752" y="121196"/>
            <a:ext cx="4978896" cy="612411"/>
          </a:xfrm>
        </p:spPr>
        <p:txBody>
          <a:bodyPr>
            <a:normAutofit/>
          </a:bodyPr>
          <a:lstStyle/>
          <a:p>
            <a:r>
              <a:rPr lang="es-CO" sz="2800" dirty="0" smtClean="0">
                <a:solidFill>
                  <a:srgbClr val="FF0000"/>
                </a:solidFill>
                <a:latin typeface="Impact" pitchFamily="34" charset="0"/>
              </a:rPr>
              <a:t>Bothriechis | Víbora de Pestañas</a:t>
            </a:r>
            <a:endParaRPr lang="es-CO" sz="2800" dirty="0">
              <a:solidFill>
                <a:srgbClr val="FF0000"/>
              </a:solidFill>
              <a:latin typeface="Impact" pitchFamily="34" charset="0"/>
            </a:endParaRPr>
          </a:p>
        </p:txBody>
      </p:sp>
      <p:cxnSp>
        <p:nvCxnSpPr>
          <p:cNvPr id="5" name="4 Conector recto"/>
          <p:cNvCxnSpPr/>
          <p:nvPr/>
        </p:nvCxnSpPr>
        <p:spPr>
          <a:xfrm>
            <a:off x="3707904" y="769268"/>
            <a:ext cx="1728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857500"/>
            <a:ext cx="3524845" cy="23498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4139952" y="2425451"/>
            <a:ext cx="4680520" cy="2246769"/>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Las </a:t>
            </a:r>
            <a:r>
              <a:rPr lang="es-ES" sz="1400" dirty="0">
                <a:solidFill>
                  <a:schemeClr val="bg1"/>
                </a:solidFill>
                <a:latin typeface="Arial" pitchFamily="34" charset="0"/>
                <a:cs typeface="Arial" pitchFamily="34" charset="0"/>
              </a:rPr>
              <a:t>especies de este género suelen alcanzar una longitud de 60-80 cm. Sus características generales incluyen un canto rostralis bien definido, un hocico sin elevación, una escama rostral que no es tan alta como lo es ancho, y una cola prensil que representa al menos el 15% de la longitud del cuerpo. El patrón de coloración por lo general consiste en un color de fondo verde oscuro que puede incluir marcas oscuras o pálidos.</a:t>
            </a:r>
            <a:endParaRPr lang="es-CO" sz="1400" dirty="0">
              <a:solidFill>
                <a:schemeClr val="bg1"/>
              </a:solidFill>
              <a:latin typeface="Arial" pitchFamily="34" charset="0"/>
              <a:cs typeface="Arial" pitchFamily="34" charset="0"/>
            </a:endParaRPr>
          </a:p>
        </p:txBody>
      </p:sp>
      <p:sp>
        <p:nvSpPr>
          <p:cNvPr id="11" name="10 CuadroTexto"/>
          <p:cNvSpPr txBox="1"/>
          <p:nvPr/>
        </p:nvSpPr>
        <p:spPr>
          <a:xfrm>
            <a:off x="179512" y="913284"/>
            <a:ext cx="8784976" cy="738664"/>
          </a:xfrm>
          <a:prstGeom prst="rect">
            <a:avLst/>
          </a:prstGeom>
          <a:noFill/>
        </p:spPr>
        <p:txBody>
          <a:bodyPr wrap="square" rtlCol="0">
            <a:spAutoFit/>
          </a:bodyPr>
          <a:lstStyle/>
          <a:p>
            <a:r>
              <a:rPr lang="es-ES" sz="1400" dirty="0">
                <a:solidFill>
                  <a:schemeClr val="bg1"/>
                </a:solidFill>
                <a:latin typeface="Arial" pitchFamily="34" charset="0"/>
                <a:cs typeface="Arial" pitchFamily="34" charset="0"/>
              </a:rPr>
              <a:t>Las víboras de pestañas forman un género de serpientes venenosas de la subfamilia de víboras de foseta. Se encuentran principalmente en México y América </a:t>
            </a:r>
            <a:r>
              <a:rPr lang="es-ES" sz="1400" dirty="0" smtClean="0">
                <a:solidFill>
                  <a:schemeClr val="bg1"/>
                </a:solidFill>
                <a:latin typeface="Arial" pitchFamily="34" charset="0"/>
                <a:cs typeface="Arial" pitchFamily="34" charset="0"/>
              </a:rPr>
              <a:t>Central,</a:t>
            </a:r>
            <a:r>
              <a:rPr lang="es-ES" sz="1400" dirty="0">
                <a:solidFill>
                  <a:schemeClr val="bg1"/>
                </a:solidFill>
                <a:latin typeface="Arial" pitchFamily="34" charset="0"/>
                <a:cs typeface="Arial" pitchFamily="34" charset="0"/>
              </a:rPr>
              <a:t> </a:t>
            </a:r>
            <a:r>
              <a:rPr lang="es-ES" sz="1400" dirty="0" smtClean="0">
                <a:solidFill>
                  <a:schemeClr val="bg1"/>
                </a:solidFill>
                <a:latin typeface="Arial" pitchFamily="34" charset="0"/>
                <a:cs typeface="Arial" pitchFamily="34" charset="0"/>
              </a:rPr>
              <a:t>cuya </a:t>
            </a:r>
            <a:r>
              <a:rPr lang="es-ES" sz="1400" dirty="0">
                <a:solidFill>
                  <a:schemeClr val="bg1"/>
                </a:solidFill>
                <a:latin typeface="Arial" pitchFamily="34" charset="0"/>
                <a:cs typeface="Arial" pitchFamily="34" charset="0"/>
              </a:rPr>
              <a:t>área de distribución se extiende hasta Colombia y Perú. Todos los miembros del género son relativamente delgados y arbóreas.</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7522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274982"/>
            <a:ext cx="4464496"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Veneno: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El </a:t>
            </a:r>
            <a:r>
              <a:rPr lang="es-ES" sz="1400" dirty="0">
                <a:solidFill>
                  <a:schemeClr val="bg1"/>
                </a:solidFill>
                <a:latin typeface="Arial" pitchFamily="34" charset="0"/>
                <a:cs typeface="Arial" pitchFamily="34" charset="0"/>
              </a:rPr>
              <a:t>veneno de Bothriechis es una hemotoxina que causa dolor intenso, hinchazón, formación de ampolla, hematoma, y a menudo necrosis. Cada año varios agricultores y trabajadores rurales son mordidos por víboras de pestañas, resultando a veces en la muerte de las víctimas.</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79512" y="2588989"/>
            <a:ext cx="4464496"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Comportamiento: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Como </a:t>
            </a:r>
            <a:r>
              <a:rPr lang="es-ES" sz="1400" dirty="0">
                <a:solidFill>
                  <a:schemeClr val="bg1"/>
                </a:solidFill>
                <a:latin typeface="Arial" pitchFamily="34" charset="0"/>
                <a:cs typeface="Arial" pitchFamily="34" charset="0"/>
              </a:rPr>
              <a:t>regla general, las especies que se encuentran por encima de 1.500 m de altitud tienden a ser diurnas, mientras que las que se encuentran debajo de los 1.000 m tienden a ser activas durante la noche. Las que se encuentran entre 1.000 y 1.500 m puede estar activo en cualquier momento del día o de noche.</a:t>
            </a:r>
            <a:endParaRPr lang="es-CO" sz="1400" dirty="0">
              <a:solidFill>
                <a:schemeClr val="bg1"/>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65212"/>
            <a:ext cx="3485666" cy="232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recto"/>
          <p:cNvCxnSpPr/>
          <p:nvPr/>
        </p:nvCxnSpPr>
        <p:spPr>
          <a:xfrm>
            <a:off x="4860032" y="1072090"/>
            <a:ext cx="0" cy="33695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6062805" y="2764305"/>
            <a:ext cx="20882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9" y="3045361"/>
            <a:ext cx="348566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51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7784" y="111042"/>
            <a:ext cx="3898776" cy="684419"/>
          </a:xfrm>
        </p:spPr>
        <p:txBody>
          <a:bodyPr>
            <a:normAutofit/>
          </a:bodyPr>
          <a:lstStyle/>
          <a:p>
            <a:r>
              <a:rPr lang="es-CO" sz="2800" dirty="0" smtClean="0">
                <a:solidFill>
                  <a:srgbClr val="FF0000"/>
                </a:solidFill>
                <a:latin typeface="Impact" pitchFamily="34" charset="0"/>
              </a:rPr>
              <a:t>Animales No Venenosos</a:t>
            </a:r>
            <a:endParaRPr lang="es-CO" sz="2800" dirty="0">
              <a:solidFill>
                <a:srgbClr val="FF0000"/>
              </a:solidFill>
              <a:latin typeface="Impact" pitchFamily="34" charset="0"/>
            </a:endParaRPr>
          </a:p>
        </p:txBody>
      </p:sp>
      <p:cxnSp>
        <p:nvCxnSpPr>
          <p:cNvPr id="5" name="4 Conector recto"/>
          <p:cNvCxnSpPr/>
          <p:nvPr/>
        </p:nvCxnSpPr>
        <p:spPr>
          <a:xfrm>
            <a:off x="3876648" y="769268"/>
            <a:ext cx="1296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7300"/>
            <a:ext cx="4417216"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Hormiga Negra de Jardín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a:t>
            </a:r>
            <a:r>
              <a:rPr lang="es-ES" sz="1400" dirty="0">
                <a:solidFill>
                  <a:schemeClr val="bg1"/>
                </a:solidFill>
                <a:latin typeface="Arial" pitchFamily="34" charset="0"/>
                <a:cs typeface="Arial" pitchFamily="34" charset="0"/>
              </a:rPr>
              <a:t>hormiga negra de jardín es una hormiga de la subfamilia </a:t>
            </a:r>
            <a:r>
              <a:rPr lang="es-ES" sz="1400" dirty="0" err="1">
                <a:solidFill>
                  <a:schemeClr val="bg1"/>
                </a:solidFill>
                <a:latin typeface="Arial" pitchFamily="34" charset="0"/>
                <a:cs typeface="Arial" pitchFamily="34" charset="0"/>
              </a:rPr>
              <a:t>Formicinae</a:t>
            </a:r>
            <a:r>
              <a:rPr lang="es-ES" sz="1400" dirty="0">
                <a:solidFill>
                  <a:schemeClr val="bg1"/>
                </a:solidFill>
                <a:latin typeface="Arial" pitchFamily="34" charset="0"/>
                <a:cs typeface="Arial" pitchFamily="34" charset="0"/>
              </a:rPr>
              <a:t>, del género </a:t>
            </a:r>
            <a:r>
              <a:rPr lang="es-ES" sz="1400" dirty="0" err="1">
                <a:solidFill>
                  <a:schemeClr val="bg1"/>
                </a:solidFill>
                <a:latin typeface="Arial" pitchFamily="34" charset="0"/>
                <a:cs typeface="Arial" pitchFamily="34" charset="0"/>
              </a:rPr>
              <a:t>Lasius</a:t>
            </a:r>
            <a:r>
              <a:rPr lang="es-ES" sz="1400" dirty="0">
                <a:solidFill>
                  <a:schemeClr val="bg1"/>
                </a:solidFill>
                <a:latin typeface="Arial" pitchFamily="34" charset="0"/>
                <a:cs typeface="Arial" pitchFamily="34" charset="0"/>
              </a:rPr>
              <a:t> que se encuentra en toda Europa y en algunas partes de América del Norte, América del Sur y Asia. Hay una sola reina por hormiguero</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60" y="2785492"/>
            <a:ext cx="3707904" cy="247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p:cNvCxnSpPr/>
          <p:nvPr/>
        </p:nvCxnSpPr>
        <p:spPr>
          <a:xfrm>
            <a:off x="4644008" y="1993404"/>
            <a:ext cx="0" cy="25922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4930436" y="1057300"/>
            <a:ext cx="4032448"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Los </a:t>
            </a:r>
            <a:r>
              <a:rPr lang="es-ES" sz="1400" dirty="0">
                <a:solidFill>
                  <a:schemeClr val="bg1"/>
                </a:solidFill>
                <a:latin typeface="Arial" pitchFamily="34" charset="0"/>
                <a:cs typeface="Arial" pitchFamily="34" charset="0"/>
              </a:rPr>
              <a:t>vuelos de apareamiento o vuelos nupciales se producen en los meses de verano en Europa y en América en otoño. Los vuelos son masivos y pueden llegar a ser de miles de hormigas. Si el verano es largo y caluroso los vuelos se pueden producir simultáneamente en una gran extensión de terreno</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
        <p:nvSpPr>
          <p:cNvPr id="11" name="10 CuadroTexto"/>
          <p:cNvSpPr txBox="1"/>
          <p:nvPr/>
        </p:nvSpPr>
        <p:spPr>
          <a:xfrm>
            <a:off x="4930436" y="3361556"/>
            <a:ext cx="4032448"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Alimentación: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Se </a:t>
            </a:r>
            <a:r>
              <a:rPr lang="es-ES" sz="1400" dirty="0">
                <a:solidFill>
                  <a:schemeClr val="bg1"/>
                </a:solidFill>
                <a:latin typeface="Arial" pitchFamily="34" charset="0"/>
                <a:cs typeface="Arial" pitchFamily="34" charset="0"/>
              </a:rPr>
              <a:t>alimentan mayoritariamente de la melaza que segregan algunos tipos de áfidos. Por eso este tipo de hormigas suelen ser un problema para los jardineros. Para conseguir proteínas se alimentan de algunos pequeños insectos y arañas.</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43506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193204"/>
            <a:ext cx="4320480"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Mutualismo: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Además </a:t>
            </a:r>
            <a:r>
              <a:rPr lang="es-ES" sz="1400" dirty="0">
                <a:solidFill>
                  <a:schemeClr val="bg1"/>
                </a:solidFill>
                <a:latin typeface="Arial" pitchFamily="34" charset="0"/>
                <a:cs typeface="Arial" pitchFamily="34" charset="0"/>
              </a:rPr>
              <a:t>del mutualismo con áfidos descrito en la sección anterior esta especie tiene otra relación con la mariposa </a:t>
            </a:r>
            <a:r>
              <a:rPr lang="es-ES" sz="1400" dirty="0" err="1">
                <a:solidFill>
                  <a:schemeClr val="bg1"/>
                </a:solidFill>
                <a:latin typeface="Arial" pitchFamily="34" charset="0"/>
                <a:cs typeface="Arial" pitchFamily="34" charset="0"/>
              </a:rPr>
              <a:t>Plebejus</a:t>
            </a:r>
            <a:r>
              <a:rPr lang="es-ES" sz="1400" dirty="0">
                <a:solidFill>
                  <a:schemeClr val="bg1"/>
                </a:solidFill>
                <a:latin typeface="Arial" pitchFamily="34" charset="0"/>
                <a:cs typeface="Arial" pitchFamily="34" charset="0"/>
              </a:rPr>
              <a:t> </a:t>
            </a:r>
            <a:r>
              <a:rPr lang="es-ES" sz="1400" dirty="0" err="1">
                <a:solidFill>
                  <a:schemeClr val="bg1"/>
                </a:solidFill>
                <a:latin typeface="Arial" pitchFamily="34" charset="0"/>
                <a:cs typeface="Arial" pitchFamily="34" charset="0"/>
              </a:rPr>
              <a:t>argus</a:t>
            </a:r>
            <a:r>
              <a:rPr lang="es-ES" sz="1400" dirty="0">
                <a:solidFill>
                  <a:schemeClr val="bg1"/>
                </a:solidFill>
                <a:latin typeface="Arial" pitchFamily="34" charset="0"/>
                <a:cs typeface="Arial" pitchFamily="34" charset="0"/>
              </a:rPr>
              <a:t>. 2​3​ Esta relación beneficia a la mariposa porque puede reducir el cuidado parental. 2​ Las hormigas cuidan a las larvas de la mariposa una vez que los huevos hacen eclosión, protegiéndolos contra depredadores y parasitoides. 3​2​ La mariposa adulta abandona el nido cuando emerge en el mes de junio</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4355976" y="2655417"/>
            <a:ext cx="4608512" cy="2893100"/>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Colonia:</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Las </a:t>
            </a:r>
            <a:r>
              <a:rPr lang="es-ES" sz="1400" dirty="0">
                <a:solidFill>
                  <a:schemeClr val="bg1"/>
                </a:solidFill>
                <a:latin typeface="Arial" pitchFamily="34" charset="0"/>
                <a:cs typeface="Arial" pitchFamily="34" charset="0"/>
              </a:rPr>
              <a:t>primeras obreras que nacen son muy pequeñas en comparación con las generaciones posteriores. En este punto, las obreras comienzan inmediatamente a ampliar el nido y se encargan del cuidado de la reina y las crías. Las generaciones posteriores de las hormigas obreras serán más grandes, más fuertes y más agresivas. Las primeras, al ser alimentadas solo por los escasos recursos disponibles de la reina, son mucho menores que las crías que nacen cuando ya hay algunas obreras que se puedan encargar de alimentarlas y cuidarlas</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28692"/>
            <a:ext cx="2929508" cy="219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30404"/>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9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51720" y="84849"/>
            <a:ext cx="4906888" cy="612411"/>
          </a:xfrm>
        </p:spPr>
        <p:txBody>
          <a:bodyPr>
            <a:normAutofit/>
          </a:bodyPr>
          <a:lstStyle/>
          <a:p>
            <a:r>
              <a:rPr lang="es-CO" sz="2800" dirty="0">
                <a:solidFill>
                  <a:srgbClr val="FF0000"/>
                </a:solidFill>
                <a:latin typeface="Impact" pitchFamily="34" charset="0"/>
              </a:rPr>
              <a:t>Podocnemis L</a:t>
            </a:r>
            <a:r>
              <a:rPr lang="es-CO" sz="2800" dirty="0" smtClean="0">
                <a:solidFill>
                  <a:srgbClr val="FF0000"/>
                </a:solidFill>
                <a:latin typeface="Impact" pitchFamily="34" charset="0"/>
              </a:rPr>
              <a:t>ewyana | Tortuga</a:t>
            </a:r>
            <a:endParaRPr lang="es-CO" sz="2800" dirty="0">
              <a:solidFill>
                <a:srgbClr val="FF0000"/>
              </a:solidFill>
              <a:latin typeface="Impact" pitchFamily="34" charset="0"/>
            </a:endParaRPr>
          </a:p>
        </p:txBody>
      </p:sp>
      <p:cxnSp>
        <p:nvCxnSpPr>
          <p:cNvPr id="5" name="4 Conector recto"/>
          <p:cNvCxnSpPr/>
          <p:nvPr/>
        </p:nvCxnSpPr>
        <p:spPr>
          <a:xfrm>
            <a:off x="3563888" y="697260"/>
            <a:ext cx="1656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825532"/>
            <a:ext cx="8784976" cy="523220"/>
          </a:xfrm>
          <a:prstGeom prst="rect">
            <a:avLst/>
          </a:prstGeom>
          <a:noFill/>
        </p:spPr>
        <p:txBody>
          <a:bodyPr wrap="square" rtlCol="0">
            <a:spAutoFit/>
          </a:bodyPr>
          <a:lstStyle/>
          <a:p>
            <a:r>
              <a:rPr lang="es-ES" sz="1400" dirty="0">
                <a:solidFill>
                  <a:schemeClr val="bg1"/>
                </a:solidFill>
                <a:latin typeface="Arial" pitchFamily="34" charset="0"/>
                <a:cs typeface="Arial" pitchFamily="34" charset="0"/>
              </a:rPr>
              <a:t>La tortuga del río Magdalena es una especie de tortuga de agua de la familia Podocnemididae , que se encuentra en las cuencas de los ríos Magdalena, Cauca, Sinú y San Jorge, en Colombia.</a:t>
            </a:r>
            <a:endParaRPr lang="es-CO" sz="1400" dirty="0">
              <a:solidFill>
                <a:schemeClr val="bg1"/>
              </a:solidFill>
              <a:latin typeface="Arial" pitchFamily="34" charset="0"/>
              <a:cs typeface="Arial"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561356"/>
            <a:ext cx="3384893" cy="195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4391980" y="1561356"/>
            <a:ext cx="4572508"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El </a:t>
            </a:r>
            <a:r>
              <a:rPr lang="es-ES" sz="1400" dirty="0">
                <a:solidFill>
                  <a:schemeClr val="bg1"/>
                </a:solidFill>
                <a:latin typeface="Arial" pitchFamily="34" charset="0"/>
                <a:cs typeface="Arial" pitchFamily="34" charset="0"/>
              </a:rPr>
              <a:t>caparazón alcanza 44 cm de longitud, de color castaño a grisáceo. Especie considerada en peligro , debido a la persecución de que es objeto por su carne y huevos. Los niveles de consumo son generalmente mayores en la época o festejos de semana santa, cuando es considerada una de las principales alternativas culinarias</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cxnSp>
        <p:nvCxnSpPr>
          <p:cNvPr id="10" name="9 Conector recto"/>
          <p:cNvCxnSpPr/>
          <p:nvPr/>
        </p:nvCxnSpPr>
        <p:spPr>
          <a:xfrm>
            <a:off x="4067944" y="1864281"/>
            <a:ext cx="0" cy="17853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179512" y="3592681"/>
            <a:ext cx="4392488"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Amenaza:</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 </a:t>
            </a:r>
            <a:r>
              <a:rPr lang="es-ES" sz="1400" dirty="0">
                <a:solidFill>
                  <a:schemeClr val="bg1"/>
                </a:solidFill>
                <a:latin typeface="Arial" pitchFamily="34" charset="0"/>
                <a:cs typeface="Arial" pitchFamily="34" charset="0"/>
              </a:rPr>
              <a:t>tortuga del Río Magdalena, Podocnemis </a:t>
            </a:r>
            <a:r>
              <a:rPr lang="es-ES" sz="1400" dirty="0" smtClean="0">
                <a:solidFill>
                  <a:schemeClr val="bg1"/>
                </a:solidFill>
                <a:latin typeface="Arial" pitchFamily="34" charset="0"/>
                <a:cs typeface="Arial" pitchFamily="34" charset="0"/>
              </a:rPr>
              <a:t>Lewyana, </a:t>
            </a:r>
            <a:r>
              <a:rPr lang="es-ES" sz="1400" dirty="0">
                <a:solidFill>
                  <a:schemeClr val="bg1"/>
                </a:solidFill>
                <a:latin typeface="Arial" pitchFamily="34" charset="0"/>
                <a:cs typeface="Arial" pitchFamily="34" charset="0"/>
              </a:rPr>
              <a:t>es una tortuga categorizada como amenazada y además endémica colombiana. Dentro de la información más necesaria para entender el estado de conservación de estas especies está el identificar, monitorear y proteger sus sitios de reproducción y crecimiento.</a:t>
            </a:r>
            <a:endParaRPr lang="es-CO" sz="1400" dirty="0">
              <a:solidFill>
                <a:schemeClr val="bg1"/>
              </a:solidFill>
              <a:latin typeface="Arial" pitchFamily="34" charset="0"/>
              <a:cs typeface="Arial" pitchFamily="34" charset="0"/>
            </a:endParaRP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655941"/>
            <a:ext cx="2808312" cy="170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01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99792" y="193204"/>
            <a:ext cx="3754760" cy="540403"/>
          </a:xfrm>
        </p:spPr>
        <p:txBody>
          <a:bodyPr>
            <a:normAutofit/>
          </a:bodyPr>
          <a:lstStyle/>
          <a:p>
            <a:r>
              <a:rPr lang="es-CO" sz="2800" dirty="0">
                <a:solidFill>
                  <a:srgbClr val="FF0000"/>
                </a:solidFill>
                <a:latin typeface="Impact" pitchFamily="34" charset="0"/>
              </a:rPr>
              <a:t>Aotus B</a:t>
            </a:r>
            <a:r>
              <a:rPr lang="es-CO" sz="2800" dirty="0" smtClean="0">
                <a:solidFill>
                  <a:srgbClr val="FF0000"/>
                </a:solidFill>
                <a:latin typeface="Impact" pitchFamily="34" charset="0"/>
              </a:rPr>
              <a:t>rumbacki | Mono</a:t>
            </a:r>
            <a:endParaRPr lang="es-CO" sz="2800" dirty="0">
              <a:solidFill>
                <a:srgbClr val="FF0000"/>
              </a:solidFill>
              <a:latin typeface="Impact" pitchFamily="34" charset="0"/>
            </a:endParaRPr>
          </a:p>
        </p:txBody>
      </p:sp>
      <p:cxnSp>
        <p:nvCxnSpPr>
          <p:cNvPr id="5" name="4 Conector recto"/>
          <p:cNvCxnSpPr/>
          <p:nvPr/>
        </p:nvCxnSpPr>
        <p:spPr>
          <a:xfrm>
            <a:off x="3893216" y="769268"/>
            <a:ext cx="13681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179512" y="895281"/>
            <a:ext cx="8784976" cy="954107"/>
          </a:xfrm>
          <a:prstGeom prst="rect">
            <a:avLst/>
          </a:prstGeom>
          <a:noFill/>
        </p:spPr>
        <p:txBody>
          <a:bodyPr wrap="square" rtlCol="0">
            <a:spAutoFit/>
          </a:bodyPr>
          <a:lstStyle/>
          <a:p>
            <a:r>
              <a:rPr lang="es-ES" sz="1400" dirty="0">
                <a:solidFill>
                  <a:schemeClr val="bg1"/>
                </a:solidFill>
                <a:latin typeface="Arial" pitchFamily="34" charset="0"/>
                <a:cs typeface="Arial" pitchFamily="34" charset="0"/>
              </a:rPr>
              <a:t>El mico de noche llanero es una especie de primate platirrino del género Aotus endémico en </a:t>
            </a:r>
            <a:r>
              <a:rPr lang="es-ES" sz="1400" dirty="0" smtClean="0">
                <a:solidFill>
                  <a:schemeClr val="bg1"/>
                </a:solidFill>
                <a:latin typeface="Arial" pitchFamily="34" charset="0"/>
                <a:cs typeface="Arial" pitchFamily="34" charset="0"/>
              </a:rPr>
              <a:t>Colombia​ </a:t>
            </a:r>
            <a:r>
              <a:rPr lang="es-ES" sz="1400" dirty="0">
                <a:solidFill>
                  <a:schemeClr val="bg1"/>
                </a:solidFill>
                <a:latin typeface="Arial" pitchFamily="34" charset="0"/>
                <a:cs typeface="Arial" pitchFamily="34" charset="0"/>
              </a:rPr>
              <a:t>y </a:t>
            </a:r>
            <a:r>
              <a:rPr lang="es-ES" sz="1400" dirty="0" smtClean="0">
                <a:solidFill>
                  <a:schemeClr val="bg1"/>
                </a:solidFill>
                <a:latin typeface="Arial" pitchFamily="34" charset="0"/>
                <a:cs typeface="Arial" pitchFamily="34" charset="0"/>
              </a:rPr>
              <a:t>Venezuela, fue </a:t>
            </a:r>
            <a:r>
              <a:rPr lang="es-ES" sz="1400" dirty="0">
                <a:solidFill>
                  <a:schemeClr val="bg1"/>
                </a:solidFill>
                <a:latin typeface="Arial" pitchFamily="34" charset="0"/>
                <a:cs typeface="Arial" pitchFamily="34" charset="0"/>
              </a:rPr>
              <a:t>descrito por Hershkovitz en 1983, como especie diferente a Aotus </a:t>
            </a:r>
            <a:r>
              <a:rPr lang="es-ES" sz="1400" dirty="0" smtClean="0">
                <a:solidFill>
                  <a:schemeClr val="bg1"/>
                </a:solidFill>
                <a:latin typeface="Arial" pitchFamily="34" charset="0"/>
                <a:cs typeface="Arial" pitchFamily="34" charset="0"/>
              </a:rPr>
              <a:t>lemurinus. Por </a:t>
            </a:r>
            <a:r>
              <a:rPr lang="es-ES" sz="1400" dirty="0">
                <a:solidFill>
                  <a:schemeClr val="bg1"/>
                </a:solidFill>
                <a:latin typeface="Arial" pitchFamily="34" charset="0"/>
                <a:cs typeface="Arial" pitchFamily="34" charset="0"/>
              </a:rPr>
              <a:t>un tiempo se le consideró una subespecie </a:t>
            </a:r>
            <a:r>
              <a:rPr lang="es-ES" sz="1400" dirty="0" smtClean="0">
                <a:solidFill>
                  <a:schemeClr val="bg1"/>
                </a:solidFill>
                <a:latin typeface="Arial" pitchFamily="34" charset="0"/>
                <a:cs typeface="Arial" pitchFamily="34" charset="0"/>
              </a:rPr>
              <a:t>de</a:t>
            </a:r>
            <a:r>
              <a:rPr lang="es-ES" sz="1400" dirty="0">
                <a:solidFill>
                  <a:schemeClr val="bg1"/>
                </a:solidFill>
                <a:latin typeface="Arial" pitchFamily="34" charset="0"/>
                <a:cs typeface="Arial" pitchFamily="34" charset="0"/>
              </a:rPr>
              <a:t> lemurinus</a:t>
            </a:r>
            <a:r>
              <a:rPr lang="es-ES" sz="1400" dirty="0" smtClean="0">
                <a:solidFill>
                  <a:schemeClr val="bg1"/>
                </a:solidFill>
                <a:latin typeface="Arial" pitchFamily="34" charset="0"/>
                <a:cs typeface="Arial" pitchFamily="34" charset="0"/>
              </a:rPr>
              <a:t>,​ </a:t>
            </a:r>
            <a:r>
              <a:rPr lang="es-ES" sz="1400" dirty="0">
                <a:solidFill>
                  <a:schemeClr val="bg1"/>
                </a:solidFill>
                <a:latin typeface="Arial" pitchFamily="34" charset="0"/>
                <a:cs typeface="Arial" pitchFamily="34" charset="0"/>
              </a:rPr>
              <a:t>pero recientemente basándose en evidencia </a:t>
            </a:r>
            <a:r>
              <a:rPr lang="es-ES" sz="1400" dirty="0" smtClean="0">
                <a:solidFill>
                  <a:schemeClr val="bg1"/>
                </a:solidFill>
                <a:latin typeface="Arial" pitchFamily="34" charset="0"/>
                <a:cs typeface="Arial" pitchFamily="34" charset="0"/>
              </a:rPr>
              <a:t>cario típica </a:t>
            </a:r>
            <a:r>
              <a:rPr lang="es-ES" sz="1400" dirty="0">
                <a:solidFill>
                  <a:schemeClr val="bg1"/>
                </a:solidFill>
                <a:latin typeface="Arial" pitchFamily="34" charset="0"/>
                <a:cs typeface="Arial" pitchFamily="34" charset="0"/>
              </a:rPr>
              <a:t>volvió a considerarse una especie distinta.</a:t>
            </a:r>
            <a:endParaRPr lang="es-CO" sz="1400" dirty="0">
              <a:solidFill>
                <a:schemeClr val="bg1"/>
              </a:solidFill>
              <a:latin typeface="Arial" pitchFamily="34" charset="0"/>
              <a:cs typeface="Arial"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67929"/>
            <a:ext cx="3607466" cy="206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171730" y="3937620"/>
            <a:ext cx="3896214"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a:t>
            </a:r>
            <a:r>
              <a:rPr lang="es-ES" sz="1400" b="1" dirty="0" err="1" smtClean="0">
                <a:solidFill>
                  <a:srgbClr val="FF0000"/>
                </a:solidFill>
                <a:latin typeface="Arial" pitchFamily="34" charset="0"/>
                <a:cs typeface="Arial" pitchFamily="34" charset="0"/>
              </a:rPr>
              <a:t>Habitat</a:t>
            </a:r>
            <a:r>
              <a:rPr lang="es-ES" sz="1400" b="1" dirty="0" smtClean="0">
                <a:solidFill>
                  <a:srgbClr val="FF0000"/>
                </a:solidFill>
                <a:latin typeface="Arial" pitchFamily="34" charset="0"/>
                <a:cs typeface="Arial" pitchFamily="34" charset="0"/>
              </a:rPr>
              <a:t>: </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Aotus </a:t>
            </a:r>
            <a:r>
              <a:rPr lang="es-ES" sz="1400" dirty="0" err="1">
                <a:solidFill>
                  <a:schemeClr val="bg1"/>
                </a:solidFill>
                <a:latin typeface="Arial" pitchFamily="34" charset="0"/>
                <a:cs typeface="Arial" pitchFamily="34" charset="0"/>
              </a:rPr>
              <a:t>brumbacki</a:t>
            </a:r>
            <a:r>
              <a:rPr lang="es-ES" sz="1400" dirty="0">
                <a:solidFill>
                  <a:schemeClr val="bg1"/>
                </a:solidFill>
                <a:latin typeface="Arial" pitchFamily="34" charset="0"/>
                <a:cs typeface="Arial" pitchFamily="34" charset="0"/>
              </a:rPr>
              <a:t> es una especie que habita en altitudes bajas en Colombia en los Llanos Orientales. Su rango al occidente se extiende desde el piedemonte de la Cordillera Oriental entre los ríos Arauca al norte y Guaviare al sur.</a:t>
            </a:r>
            <a:endParaRPr lang="es-CO" sz="1400" dirty="0">
              <a:solidFill>
                <a:schemeClr val="bg1"/>
              </a:solidFill>
              <a:latin typeface="Arial" pitchFamily="34" charset="0"/>
              <a:cs typeface="Arial" pitchFamily="34" charset="0"/>
            </a:endParaRPr>
          </a:p>
        </p:txBody>
      </p:sp>
      <p:cxnSp>
        <p:nvCxnSpPr>
          <p:cNvPr id="9" name="8 Conector recto"/>
          <p:cNvCxnSpPr/>
          <p:nvPr/>
        </p:nvCxnSpPr>
        <p:spPr>
          <a:xfrm>
            <a:off x="4211960" y="2497460"/>
            <a:ext cx="0" cy="19442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4572000" y="1841016"/>
            <a:ext cx="4392488"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Comportamiento: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Son </a:t>
            </a:r>
            <a:r>
              <a:rPr lang="es-ES" sz="1400" dirty="0">
                <a:solidFill>
                  <a:schemeClr val="bg1"/>
                </a:solidFill>
                <a:latin typeface="Arial" pitchFamily="34" charset="0"/>
                <a:cs typeface="Arial" pitchFamily="34" charset="0"/>
              </a:rPr>
              <a:t>animales de hábitos nocturnos, siendo principalmente activos en noches de luna llena. Son monógamos que se congregan en grupos de entre 3 y cinco ejemplares. Un estudio evidenció que el principal componente de la dieta son los frutos , seguido en menor proporción de artrópodos y flores .</a:t>
            </a:r>
            <a:endParaRPr lang="es-CO" sz="1400" dirty="0">
              <a:solidFill>
                <a:schemeClr val="bg1"/>
              </a:solidFill>
              <a:latin typeface="Arial" pitchFamily="34" charset="0"/>
              <a:cs typeface="Arial" pitchFamily="34"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343" y="3843206"/>
            <a:ext cx="2259802" cy="1694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457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99592" y="193204"/>
            <a:ext cx="6768752" cy="138499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Conservación: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En </a:t>
            </a:r>
            <a:r>
              <a:rPr lang="es-ES" sz="1400" dirty="0">
                <a:solidFill>
                  <a:schemeClr val="bg1"/>
                </a:solidFill>
                <a:latin typeface="Arial" pitchFamily="34" charset="0"/>
                <a:cs typeface="Arial" pitchFamily="34" charset="0"/>
              </a:rPr>
              <a:t>la Lista Roja de la </a:t>
            </a:r>
            <a:r>
              <a:rPr lang="es-ES" sz="1400" b="1" dirty="0">
                <a:solidFill>
                  <a:schemeClr val="bg1"/>
                </a:solidFill>
                <a:latin typeface="Arial" pitchFamily="34" charset="0"/>
                <a:cs typeface="Arial" pitchFamily="34" charset="0"/>
              </a:rPr>
              <a:t>UICN</a:t>
            </a:r>
            <a:r>
              <a:rPr lang="es-ES" sz="1400" dirty="0">
                <a:solidFill>
                  <a:schemeClr val="bg1"/>
                </a:solidFill>
                <a:latin typeface="Arial" pitchFamily="34" charset="0"/>
                <a:cs typeface="Arial" pitchFamily="34" charset="0"/>
              </a:rPr>
              <a:t> se considera como especie vulnerable debido a que se calcula una pérdida de hábitat del 30% en su área de distribución. Los bosques en los cuales habitan se están talando aceleradamente para destinarlos a la ganadería extensiva y cultivos ilícitos de cocaína</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53" y="2209428"/>
            <a:ext cx="3727691"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5 Conector recto"/>
          <p:cNvCxnSpPr/>
          <p:nvPr/>
        </p:nvCxnSpPr>
        <p:spPr>
          <a:xfrm>
            <a:off x="2843808" y="1705372"/>
            <a:ext cx="3168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4716016" y="2497460"/>
            <a:ext cx="0" cy="15841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979565"/>
            <a:ext cx="2744058" cy="343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6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15816" y="985292"/>
            <a:ext cx="3106688" cy="684419"/>
          </a:xfrm>
        </p:spPr>
        <p:txBody>
          <a:bodyPr>
            <a:normAutofit/>
          </a:bodyPr>
          <a:lstStyle/>
          <a:p>
            <a:r>
              <a:rPr lang="es-CO" sz="2800" dirty="0" smtClean="0">
                <a:solidFill>
                  <a:srgbClr val="FF0000"/>
                </a:solidFill>
                <a:latin typeface="Impact" pitchFamily="34" charset="0"/>
              </a:rPr>
              <a:t>MUCHAS GRACIAS…</a:t>
            </a:r>
            <a:endParaRPr lang="es-CO" sz="2800" dirty="0">
              <a:solidFill>
                <a:srgbClr val="FF0000"/>
              </a:solidFill>
              <a:latin typeface="Impact" pitchFamily="34" charset="0"/>
            </a:endParaRPr>
          </a:p>
        </p:txBody>
      </p:sp>
      <p:sp>
        <p:nvSpPr>
          <p:cNvPr id="4" name="3 CuadroTexto"/>
          <p:cNvSpPr txBox="1"/>
          <p:nvPr/>
        </p:nvSpPr>
        <p:spPr>
          <a:xfrm>
            <a:off x="2411760" y="2137420"/>
            <a:ext cx="3888432" cy="1169551"/>
          </a:xfrm>
          <a:prstGeom prst="rect">
            <a:avLst/>
          </a:prstGeom>
          <a:noFill/>
        </p:spPr>
        <p:txBody>
          <a:bodyPr wrap="square" rtlCol="0">
            <a:spAutoFit/>
          </a:bodyPr>
          <a:lstStyle/>
          <a:p>
            <a:r>
              <a:rPr lang="es-CO" sz="1400" dirty="0" smtClean="0">
                <a:solidFill>
                  <a:srgbClr val="FF0000"/>
                </a:solidFill>
                <a:latin typeface="Arial" pitchFamily="34" charset="0"/>
                <a:cs typeface="Arial" pitchFamily="34" charset="0"/>
              </a:rPr>
              <a:t>| Pagina web: </a:t>
            </a:r>
          </a:p>
          <a:p>
            <a:endParaRPr lang="es-CO" sz="1400" dirty="0">
              <a:solidFill>
                <a:srgbClr val="FF0000"/>
              </a:solidFill>
              <a:latin typeface="Arial" pitchFamily="34" charset="0"/>
              <a:cs typeface="Arial" pitchFamily="34" charset="0"/>
            </a:endParaRPr>
          </a:p>
          <a:p>
            <a:r>
              <a:rPr lang="es-CO" sz="1400" dirty="0">
                <a:hlinkClick r:id="rId2"/>
              </a:rPr>
              <a:t>Supervivencia | Oficial (alejobedoya22.github.io</a:t>
            </a:r>
            <a:r>
              <a:rPr lang="es-CO" sz="1400" dirty="0" smtClean="0">
                <a:hlinkClick r:id="rId2"/>
              </a:rPr>
              <a:t>)</a:t>
            </a:r>
            <a:endParaRPr lang="es-CO" sz="1400" dirty="0" smtClean="0"/>
          </a:p>
          <a:p>
            <a:endParaRPr lang="es-CO" sz="1400" dirty="0" smtClean="0">
              <a:hlinkClick r:id="rId3"/>
            </a:endParaRPr>
          </a:p>
          <a:p>
            <a:r>
              <a:rPr lang="es-CO" sz="1400" dirty="0" smtClean="0">
                <a:hlinkClick r:id="rId3"/>
              </a:rPr>
              <a:t>Biología </a:t>
            </a:r>
            <a:r>
              <a:rPr lang="es-CO" sz="1400" dirty="0">
                <a:hlinkClick r:id="rId3"/>
              </a:rPr>
              <a:t>| Supervivencia (alejobedoya22.github.io)</a:t>
            </a:r>
            <a:endParaRPr lang="es-CO" sz="1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865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87824" y="141606"/>
            <a:ext cx="3178696" cy="684419"/>
          </a:xfrm>
        </p:spPr>
        <p:txBody>
          <a:bodyPr>
            <a:normAutofit/>
          </a:bodyPr>
          <a:lstStyle/>
          <a:p>
            <a:r>
              <a:rPr lang="es-CO" sz="2800" dirty="0" smtClean="0">
                <a:solidFill>
                  <a:srgbClr val="FF0000"/>
                </a:solidFill>
                <a:latin typeface="Impact" pitchFamily="34" charset="0"/>
                <a:cs typeface="Arial" pitchFamily="34" charset="0"/>
              </a:rPr>
              <a:t>Plantas Toxicas</a:t>
            </a:r>
            <a:endParaRPr lang="es-CO" sz="2800" dirty="0">
              <a:solidFill>
                <a:srgbClr val="FF0000"/>
              </a:solidFill>
              <a:latin typeface="Impact" pitchFamily="34" charset="0"/>
              <a:cs typeface="Arial" pitchFamily="34" charset="0"/>
            </a:endParaRPr>
          </a:p>
        </p:txBody>
      </p:sp>
      <p:cxnSp>
        <p:nvCxnSpPr>
          <p:cNvPr id="5" name="4 Conector recto"/>
          <p:cNvCxnSpPr/>
          <p:nvPr/>
        </p:nvCxnSpPr>
        <p:spPr>
          <a:xfrm>
            <a:off x="3995936" y="826025"/>
            <a:ext cx="100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323528" y="1057300"/>
            <a:ext cx="8496944" cy="523220"/>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Las plantas tóxicas llamadas son aquellas que poseen un riesgo serio de enfermar, herir, o dar muerte a los seres humanos o animales.</a:t>
            </a:r>
            <a:endParaRPr lang="es-CO" sz="1400" dirty="0">
              <a:solidFill>
                <a:schemeClr val="bg1"/>
              </a:solidFill>
              <a:latin typeface="Arial" pitchFamily="34" charset="0"/>
              <a:cs typeface="Arial" pitchFamily="34" charset="0"/>
            </a:endParaRPr>
          </a:p>
        </p:txBody>
      </p:sp>
      <p:sp>
        <p:nvSpPr>
          <p:cNvPr id="7" name="6 CuadroTexto"/>
          <p:cNvSpPr txBox="1"/>
          <p:nvPr/>
        </p:nvSpPr>
        <p:spPr>
          <a:xfrm>
            <a:off x="185073" y="1705372"/>
            <a:ext cx="2952328"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Hortensia:</a:t>
            </a:r>
            <a:endParaRPr lang="es-ES" sz="1400" b="1" dirty="0">
              <a:solidFill>
                <a:srgbClr val="FF0000"/>
              </a:solidFill>
              <a:latin typeface="Arial" pitchFamily="34" charset="0"/>
              <a:cs typeface="Arial" pitchFamily="34" charset="0"/>
            </a:endParaRP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Hydrangea macrophylla, llamada popularmente hortensia, es una especie del género Hydrangea originaria de Japón y ampliamente cultivada en Europa. </a:t>
            </a:r>
            <a:endParaRPr lang="es-CO" sz="1400" dirty="0">
              <a:solidFill>
                <a:schemeClr val="bg1"/>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23" y="3433564"/>
            <a:ext cx="2677027" cy="2143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3497020" y="1987014"/>
            <a:ext cx="5316666" cy="3323987"/>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endParaRPr lang="es-ES" sz="1400" b="1" dirty="0">
              <a:solidFill>
                <a:srgbClr val="FF0000"/>
              </a:solidFill>
              <a:latin typeface="Arial" pitchFamily="34" charset="0"/>
              <a:cs typeface="Arial" pitchFamily="34" charset="0"/>
            </a:endParaRP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Se trata de un arbusto caducifolio que crecer hasta una altura de entre 1 y 3 m-. Las hojas son opuestas, ovales, dentadas y acuminadas, de entre 7 y 20 cm de longitud, con bordes rudamente dentados. Las inflorescencias se agrupan en corimbos terminales, grandes cabezas globulares, de color blanco, azul, rojo o rosa. El color de las flores depende de la cantidad de sulfato de aluminio que contenga el suelo, si este es neutro a alcalino contiene menos aluminio, por lo que se producen flores rosas, con suelos ácidos con un pH de 5,5 o menor, la mayor cantidad de mineral al alcance de las raíces da flores azules. Las blancas no se ven afectadas por los valores de pH. La floración se produce desde mediados de la primavera hasta finales del verano. </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2231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121196"/>
            <a:ext cx="3600400"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Principio activo: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El principal principio activo de ésta planta es la hydrangina, es un glucósido cianogénico, que cuando se rompe, en ciertas circunstancias, libera cianuro de hidrógeno que ataca al sistema nervioso central. </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07504" y="1943421"/>
            <a:ext cx="3240360" cy="3323987"/>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Intoxicación: </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A principios de 2014 saltó a la prensa europea la noticia de una práctica insólita; fumar porros de hortensia. Francia y Alemania persiguen los robos de esta planta ornamental, que los jóvenes convierten en material para fumar. Los científicos advierten de que es tóxica y puede matar, según la dosis. Una cierta ebriedad, se describen sus efectos en Internet, como un alcohol extraño. No exactamente como fumar cannabis, pero parecido.</a:t>
            </a:r>
            <a:endParaRPr lang="es-CO" sz="1400" dirty="0">
              <a:solidFill>
                <a:schemeClr val="bg1"/>
              </a:solidFill>
              <a:latin typeface="Arial" pitchFamily="34" charset="0"/>
              <a:cs typeface="Arial" pitchFamily="34" charset="0"/>
            </a:endParaRPr>
          </a:p>
        </p:txBody>
      </p:sp>
      <p:sp>
        <p:nvSpPr>
          <p:cNvPr id="6" name="5 CuadroTexto"/>
          <p:cNvSpPr txBox="1"/>
          <p:nvPr/>
        </p:nvSpPr>
        <p:spPr>
          <a:xfrm>
            <a:off x="4572000" y="121196"/>
            <a:ext cx="4464496" cy="1169551"/>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Síntomas:</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Los síntomas de intoxicación son de tipo gastrointestinal, que pueden ser severos (incluso con presentación de diarrea hemorrágica).</a:t>
            </a:r>
            <a:endParaRPr lang="es-CO" sz="1400" dirty="0">
              <a:solidFill>
                <a:schemeClr val="bg1"/>
              </a:solidFill>
              <a:latin typeface="Arial" pitchFamily="34" charset="0"/>
              <a:cs typeface="Arial" pitchFamily="34" charset="0"/>
            </a:endParaRPr>
          </a:p>
        </p:txBody>
      </p:sp>
      <p:sp>
        <p:nvSpPr>
          <p:cNvPr id="7" name="6 CuadroTexto"/>
          <p:cNvSpPr txBox="1"/>
          <p:nvPr/>
        </p:nvSpPr>
        <p:spPr>
          <a:xfrm>
            <a:off x="4570224" y="1561356"/>
            <a:ext cx="4464496" cy="1815882"/>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Tratamiento: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El tratamiento es preventivo y en su caso sintomático y de mantenimiento hasta la eliminación del tóxico, lavados gástricos, carbón activo y protectores gástricos en las primeras cuatro horas de la ingestión, control de las arritmias, de la saturación de oxígeno y de los signos neurológicos que puedan aparecer. </a:t>
            </a:r>
            <a:endParaRPr lang="es-CO" sz="1400" dirty="0">
              <a:solidFill>
                <a:schemeClr val="bg1"/>
              </a:solidFill>
              <a:latin typeface="Arial" pitchFamily="34" charset="0"/>
              <a:cs typeface="Arial" pitchFamily="34" charset="0"/>
            </a:endParaRPr>
          </a:p>
        </p:txBody>
      </p:sp>
      <p:sp>
        <p:nvSpPr>
          <p:cNvPr id="8" name="7 CuadroTexto"/>
          <p:cNvSpPr txBox="1"/>
          <p:nvPr/>
        </p:nvSpPr>
        <p:spPr>
          <a:xfrm>
            <a:off x="4572000" y="3865612"/>
            <a:ext cx="4462720" cy="1169551"/>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Intoxicación en animales:</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Tanto los animales domésticos como los de campo pueden intoxicarse al consumir hojas u otras partes de la planta. </a:t>
            </a:r>
            <a:endParaRPr lang="es-CO" sz="1400" dirty="0">
              <a:solidFill>
                <a:schemeClr val="bg1"/>
              </a:solidFill>
              <a:latin typeface="Arial" pitchFamily="34" charset="0"/>
              <a:cs typeface="Arial" pitchFamily="34" charset="0"/>
            </a:endParaRPr>
          </a:p>
        </p:txBody>
      </p:sp>
      <p:cxnSp>
        <p:nvCxnSpPr>
          <p:cNvPr id="10" name="9 Conector recto"/>
          <p:cNvCxnSpPr/>
          <p:nvPr/>
        </p:nvCxnSpPr>
        <p:spPr>
          <a:xfrm>
            <a:off x="4067944" y="1561356"/>
            <a:ext cx="0" cy="2889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85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07704" y="121196"/>
            <a:ext cx="5770984" cy="612411"/>
          </a:xfrm>
        </p:spPr>
        <p:txBody>
          <a:bodyPr>
            <a:normAutofit/>
          </a:bodyPr>
          <a:lstStyle/>
          <a:p>
            <a:r>
              <a:rPr lang="es-ES" sz="2800" dirty="0" smtClean="0">
                <a:solidFill>
                  <a:srgbClr val="FF0000"/>
                </a:solidFill>
                <a:latin typeface="Impact" pitchFamily="34" charset="0"/>
              </a:rPr>
              <a:t>Brugmansia | Trompeta de la muerte </a:t>
            </a:r>
            <a:endParaRPr lang="es-CO" sz="2800" dirty="0">
              <a:solidFill>
                <a:srgbClr val="FF0000"/>
              </a:solidFill>
              <a:latin typeface="Impact" pitchFamily="34" charset="0"/>
            </a:endParaRPr>
          </a:p>
        </p:txBody>
      </p:sp>
      <p:cxnSp>
        <p:nvCxnSpPr>
          <p:cNvPr id="5" name="4 Conector recto"/>
          <p:cNvCxnSpPr/>
          <p:nvPr/>
        </p:nvCxnSpPr>
        <p:spPr>
          <a:xfrm>
            <a:off x="3707904" y="769268"/>
            <a:ext cx="1944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940286"/>
            <a:ext cx="8784976" cy="954107"/>
          </a:xfrm>
          <a:prstGeom prst="rect">
            <a:avLst/>
          </a:prstGeom>
          <a:noFill/>
        </p:spPr>
        <p:txBody>
          <a:bodyPr wrap="square" rtlCol="0">
            <a:spAutoFit/>
          </a:bodyPr>
          <a:lstStyle/>
          <a:p>
            <a:r>
              <a:rPr lang="es-ES" sz="1400" dirty="0" smtClean="0">
                <a:solidFill>
                  <a:schemeClr val="bg1"/>
                </a:solidFill>
                <a:latin typeface="Arial" pitchFamily="34" charset="0"/>
                <a:cs typeface="Arial" pitchFamily="34" charset="0"/>
              </a:rPr>
              <a:t>Brugmansia, comúnmente conocida como trompeta de la muerte, es un género de plantas fanerógamas arbustivas de la familia Solanaceae, nativo de las regiones subtropicales de México, Centro y Sudamérica, a lo largo de los Andes de Colombia hasta el norte de Chile e incluso el sudeste de Brasil. Se han descrito unas sesenta especies, de las cuales solo una decena, incluidos los híbridos, están aceptadas. </a:t>
            </a:r>
            <a:endParaRPr lang="es-CO" sz="1400" dirty="0">
              <a:solidFill>
                <a:schemeClr val="bg1"/>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43" y="2137420"/>
            <a:ext cx="274948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3275856" y="2137420"/>
            <a:ext cx="5544616"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Son arbustos o pequeños árboles que alcanzan alturas de 3 a 11 metros. Las hojas son alternas, generalmente largas de 10 a 30 cm y con una anchura de 4 a 18 cm con bordes enteros o someramente dentados, a menudo con base del limbo asimétrica, y cubiertas de finas vellosidades. Las flores, péndulas, llegan a medir 30 cm de largo; son generalmente blanquecinas o amarillas aunque también rosas, naranjas o rojas. El fruto es una baya no espinosa obovada o en forma de huso que puede ser muy larga. Contiene un número muy variable (hasta más de 300) de semillas centimétricas.</a:t>
            </a:r>
            <a:endParaRPr lang="es-CO" sz="1400" dirty="0">
              <a:solidFill>
                <a:schemeClr val="bg1"/>
              </a:solidFill>
              <a:latin typeface="Arial" pitchFamily="34" charset="0"/>
              <a:cs typeface="Arial" pitchFamily="34" charset="0"/>
            </a:endParaRPr>
          </a:p>
        </p:txBody>
      </p:sp>
      <p:cxnSp>
        <p:nvCxnSpPr>
          <p:cNvPr id="10" name="9 Conector recto"/>
          <p:cNvCxnSpPr/>
          <p:nvPr/>
        </p:nvCxnSpPr>
        <p:spPr>
          <a:xfrm>
            <a:off x="3131840" y="2641476"/>
            <a:ext cx="0" cy="1800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8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193204"/>
            <a:ext cx="4320480" cy="2677656"/>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Toxicidad:</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Todas las partes de las plantas de este género son altamente tóxicas debido a su contenido en alcaloides tropánicos (escopolamina e hiosciamina, entre otros). Su ingestión, tanto en humanos como en otros animales, puede resultar fatal. El simple contacto con los ojos puede producir midriasis (dilatación de las pupilas) o anisocoria (desigualdad en el tamaño pupilar).En algunos lugares está prohibido el comercio o cultivo de las especies de este género. </a:t>
            </a:r>
            <a:endParaRPr lang="es-CO" sz="1400" dirty="0">
              <a:solidFill>
                <a:schemeClr val="bg1"/>
              </a:solidFill>
              <a:latin typeface="Arial" pitchFamily="34" charset="0"/>
              <a:cs typeface="Arial" pitchFamily="34" charset="0"/>
            </a:endParaRPr>
          </a:p>
        </p:txBody>
      </p:sp>
      <p:sp>
        <p:nvSpPr>
          <p:cNvPr id="6" name="5 CuadroTexto"/>
          <p:cNvSpPr txBox="1"/>
          <p:nvPr/>
        </p:nvSpPr>
        <p:spPr>
          <a:xfrm>
            <a:off x="172052" y="3145531"/>
            <a:ext cx="5336052"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Efectos de su consumo:</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Sed, sequedad en la garganta. Alucinaciones. Alucinación de persecuciones. Distorsión de imágenes. Sueño. Recuperación de algunos recuerdos perdidos. Erecciones prolongadas.</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También se puede llegar a experimentar sensación de euforia y bienestar, mientras que en algunos casos se tiene una experiencia de terror y miedo. El consumo de esta planta, si es excedido, podría producir problemas de aprendizaje, falta de atención y concentración, entre otras.  </a:t>
            </a:r>
            <a:endParaRPr lang="es-CO" sz="1400" dirty="0">
              <a:solidFill>
                <a:schemeClr val="bg1"/>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9523" y="641646"/>
            <a:ext cx="3338513" cy="250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25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43808" y="193204"/>
            <a:ext cx="3322712" cy="540403"/>
          </a:xfrm>
        </p:spPr>
        <p:txBody>
          <a:bodyPr>
            <a:normAutofit/>
          </a:bodyPr>
          <a:lstStyle/>
          <a:p>
            <a:r>
              <a:rPr lang="es-CO" sz="2800" dirty="0" smtClean="0">
                <a:solidFill>
                  <a:srgbClr val="FF0000"/>
                </a:solidFill>
                <a:latin typeface="Impact" pitchFamily="34" charset="0"/>
              </a:rPr>
              <a:t>Datura </a:t>
            </a:r>
            <a:r>
              <a:rPr lang="es-CO" sz="2800" dirty="0">
                <a:solidFill>
                  <a:srgbClr val="FF0000"/>
                </a:solidFill>
                <a:latin typeface="Impact" pitchFamily="34" charset="0"/>
              </a:rPr>
              <a:t>S</a:t>
            </a:r>
            <a:r>
              <a:rPr lang="es-CO" sz="2800" dirty="0" smtClean="0">
                <a:solidFill>
                  <a:srgbClr val="FF0000"/>
                </a:solidFill>
                <a:latin typeface="Impact" pitchFamily="34" charset="0"/>
              </a:rPr>
              <a:t>tramonium</a:t>
            </a:r>
            <a:endParaRPr lang="es-CO" sz="2800" dirty="0">
              <a:solidFill>
                <a:srgbClr val="FF0000"/>
              </a:solidFill>
              <a:latin typeface="Impact" pitchFamily="34" charset="0"/>
              <a:cs typeface="Arial" pitchFamily="34" charset="0"/>
            </a:endParaRPr>
          </a:p>
        </p:txBody>
      </p:sp>
      <p:cxnSp>
        <p:nvCxnSpPr>
          <p:cNvPr id="5" name="4 Conector recto"/>
          <p:cNvCxnSpPr/>
          <p:nvPr/>
        </p:nvCxnSpPr>
        <p:spPr>
          <a:xfrm>
            <a:off x="3779912" y="837600"/>
            <a:ext cx="1296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251520" y="1048588"/>
            <a:ext cx="8568952" cy="1169551"/>
          </a:xfrm>
          <a:prstGeom prst="rect">
            <a:avLst/>
          </a:prstGeom>
          <a:noFill/>
        </p:spPr>
        <p:txBody>
          <a:bodyPr wrap="square" rtlCol="0">
            <a:spAutoFit/>
          </a:bodyPr>
          <a:lstStyle/>
          <a:p>
            <a:r>
              <a:rPr lang="es-ES" sz="1400" dirty="0">
                <a:solidFill>
                  <a:schemeClr val="bg1"/>
                </a:solidFill>
                <a:latin typeface="Arial" pitchFamily="34" charset="0"/>
                <a:cs typeface="Arial" pitchFamily="34" charset="0"/>
              </a:rPr>
              <a:t>El estramonio es una planta venenosa cosmopolita, de la familia de las solanáceas. El género Datura contiene varias especies parecidas y polimorfas, todas ellas tóxicas de las cuales el estramonio es la más extendida. Es capaz de adaptarse a todo tipo de suelos, desarrollándose de manera más vigorosa en los suelos húmedos con nitratos abundantes. No es consumida por el ganado, quizá por su desagradable olor</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353444"/>
            <a:ext cx="3049662" cy="304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p:cNvCxnSpPr/>
          <p:nvPr/>
        </p:nvCxnSpPr>
        <p:spPr>
          <a:xfrm>
            <a:off x="3635896" y="2785492"/>
            <a:ext cx="0" cy="2016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3982806" y="2497460"/>
            <a:ext cx="4824536"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El estramonio es una especie de planta angiosperma del género Datura, de la familia Solanaceae. El estramonio es una planta venenosa cosmopolita, de la familia de las solanáceas. Se encuentra naturalizada en zonas templadas de todo el mundo.</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5173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7504" y="121196"/>
            <a:ext cx="4536504" cy="2462213"/>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Toxicidad:</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Los </a:t>
            </a:r>
            <a:r>
              <a:rPr lang="es-ES" sz="1400" dirty="0">
                <a:solidFill>
                  <a:schemeClr val="bg1"/>
                </a:solidFill>
                <a:latin typeface="Arial" pitchFamily="34" charset="0"/>
                <a:cs typeface="Arial" pitchFamily="34" charset="0"/>
              </a:rPr>
              <a:t>primeros síntomas aparecen enseguida después de la </a:t>
            </a:r>
            <a:r>
              <a:rPr lang="es-ES" sz="1400" dirty="0" smtClean="0">
                <a:solidFill>
                  <a:schemeClr val="bg1"/>
                </a:solidFill>
                <a:latin typeface="Arial" pitchFamily="34" charset="0"/>
                <a:cs typeface="Arial" pitchFamily="34" charset="0"/>
              </a:rPr>
              <a:t>ingestión: </a:t>
            </a:r>
            <a:r>
              <a:rPr lang="es-ES" sz="1400" dirty="0">
                <a:solidFill>
                  <a:schemeClr val="bg1"/>
                </a:solidFill>
                <a:latin typeface="Arial" pitchFamily="34" charset="0"/>
                <a:cs typeface="Arial" pitchFamily="34" charset="0"/>
              </a:rPr>
              <a:t>sequedad de la boca, trastornos visuales, debilidad muscular. El individuo puede estar agitado, atáxico, a veces convulsivo y agresivo, su lenguaje suele ser incoherente.</a:t>
            </a:r>
            <a:r>
              <a:rPr lang="es-ES" sz="1400" dirty="0" smtClean="0">
                <a:solidFill>
                  <a:schemeClr val="bg1"/>
                </a:solidFill>
                <a:latin typeface="Arial" pitchFamily="34" charset="0"/>
                <a:cs typeface="Arial" pitchFamily="34" charset="0"/>
              </a:rPr>
              <a:t/>
            </a:r>
            <a:br>
              <a:rPr lang="es-ES" sz="1400" dirty="0" smtClean="0">
                <a:solidFill>
                  <a:schemeClr val="bg1"/>
                </a:solidFill>
                <a:latin typeface="Arial" pitchFamily="34" charset="0"/>
                <a:cs typeface="Arial" pitchFamily="34" charset="0"/>
              </a:rPr>
            </a:br>
            <a:r>
              <a:rPr lang="es-ES" sz="1400" dirty="0">
                <a:solidFill>
                  <a:schemeClr val="bg1"/>
                </a:solidFill>
                <a:latin typeface="Arial" pitchFamily="34" charset="0"/>
                <a:cs typeface="Arial" pitchFamily="34" charset="0"/>
              </a:rPr>
              <a:t>Las alucinaciones visuales, auditivas o táctiles son casi </a:t>
            </a:r>
            <a:r>
              <a:rPr lang="es-ES" sz="1400" dirty="0" smtClean="0">
                <a:solidFill>
                  <a:schemeClr val="bg1"/>
                </a:solidFill>
                <a:latin typeface="Arial" pitchFamily="34" charset="0"/>
                <a:cs typeface="Arial" pitchFamily="34" charset="0"/>
              </a:rPr>
              <a:t>constantes.</a:t>
            </a:r>
            <a:r>
              <a:rPr lang="es-ES" sz="1400" dirty="0">
                <a:solidFill>
                  <a:schemeClr val="bg1"/>
                </a:solidFill>
                <a:latin typeface="Arial" pitchFamily="34" charset="0"/>
                <a:cs typeface="Arial" pitchFamily="34" charset="0"/>
              </a:rPr>
              <a:t> </a:t>
            </a:r>
            <a:r>
              <a:rPr lang="es-ES" sz="1400" dirty="0" smtClean="0">
                <a:solidFill>
                  <a:schemeClr val="bg1"/>
                </a:solidFill>
                <a:latin typeface="Arial" pitchFamily="34" charset="0"/>
                <a:cs typeface="Arial" pitchFamily="34" charset="0"/>
              </a:rPr>
              <a:t>A </a:t>
            </a:r>
            <a:r>
              <a:rPr lang="es-ES" sz="1400" dirty="0">
                <a:solidFill>
                  <a:schemeClr val="bg1"/>
                </a:solidFill>
                <a:latin typeface="Arial" pitchFamily="34" charset="0"/>
                <a:cs typeface="Arial" pitchFamily="34" charset="0"/>
              </a:rPr>
              <a:t>veces se evoluciona hacia la somnolencia y un coma interrumpido por fases de agitación</a:t>
            </a:r>
            <a:r>
              <a:rPr lang="es-ES" sz="1400" dirty="0" smtClean="0">
                <a:solidFill>
                  <a:schemeClr val="bg1"/>
                </a:solidFill>
                <a:latin typeface="Arial" pitchFamily="34" charset="0"/>
                <a:cs typeface="Arial" pitchFamily="34" charset="0"/>
              </a:rPr>
              <a:t>.</a:t>
            </a:r>
            <a:endParaRPr lang="es-CO" sz="1400" dirty="0">
              <a:solidFill>
                <a:schemeClr val="bg1"/>
              </a:solidFill>
              <a:latin typeface="Arial" pitchFamily="34" charset="0"/>
              <a:cs typeface="Arial" pitchFamily="34" charset="0"/>
            </a:endParaRPr>
          </a:p>
        </p:txBody>
      </p:sp>
      <p:sp>
        <p:nvSpPr>
          <p:cNvPr id="5" name="4 CuadroTexto"/>
          <p:cNvSpPr txBox="1"/>
          <p:nvPr/>
        </p:nvSpPr>
        <p:spPr>
          <a:xfrm>
            <a:off x="107504" y="2929508"/>
            <a:ext cx="4536504" cy="2031325"/>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Toxicidad en animales:</a:t>
            </a:r>
          </a:p>
          <a:p>
            <a:endParaRPr lang="es-ES" sz="1400" dirty="0" smtClean="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Las intoxicaciones de herbívoros rara vez se deben a la ingestión de la planta fresca: su olor y sabor son disuasivos. Es posible que algunos forrajes y semillas contaminados (maíz y soja) den lugar a episodios tóxicos, así como las tortas de pienso. Los síntomas son típicos: midriasis, taquicardia, taquipnea y postración.</a:t>
            </a:r>
            <a:endParaRPr lang="es-CO" sz="1400" dirty="0">
              <a:solidFill>
                <a:schemeClr val="bg1"/>
              </a:solidFill>
              <a:latin typeface="Arial" pitchFamily="34" charset="0"/>
              <a:cs typeface="Arial" pitchFamily="34" charset="0"/>
            </a:endParaRPr>
          </a:p>
        </p:txBody>
      </p:sp>
      <p:cxnSp>
        <p:nvCxnSpPr>
          <p:cNvPr id="7" name="6 Conector recto"/>
          <p:cNvCxnSpPr/>
          <p:nvPr/>
        </p:nvCxnSpPr>
        <p:spPr>
          <a:xfrm>
            <a:off x="4932040" y="1352302"/>
            <a:ext cx="0" cy="30173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009432"/>
            <a:ext cx="2797812" cy="370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18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87824" y="125022"/>
            <a:ext cx="3178696" cy="540403"/>
          </a:xfrm>
        </p:spPr>
        <p:txBody>
          <a:bodyPr>
            <a:normAutofit/>
          </a:bodyPr>
          <a:lstStyle/>
          <a:p>
            <a:r>
              <a:rPr lang="es-CO" sz="2800" dirty="0" smtClean="0">
                <a:solidFill>
                  <a:srgbClr val="FF0000"/>
                </a:solidFill>
                <a:latin typeface="Impact" pitchFamily="34" charset="0"/>
                <a:cs typeface="Arial" pitchFamily="34" charset="0"/>
              </a:rPr>
              <a:t>Plantas no Toxicas</a:t>
            </a:r>
            <a:endParaRPr lang="es-CO" sz="2800" dirty="0">
              <a:solidFill>
                <a:srgbClr val="FF0000"/>
              </a:solidFill>
              <a:latin typeface="Impact" pitchFamily="34" charset="0"/>
              <a:cs typeface="Arial" pitchFamily="34" charset="0"/>
            </a:endParaRPr>
          </a:p>
        </p:txBody>
      </p:sp>
      <p:cxnSp>
        <p:nvCxnSpPr>
          <p:cNvPr id="5" name="4 Conector recto"/>
          <p:cNvCxnSpPr/>
          <p:nvPr/>
        </p:nvCxnSpPr>
        <p:spPr>
          <a:xfrm>
            <a:off x="3923928" y="697260"/>
            <a:ext cx="1440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215792" y="913284"/>
            <a:ext cx="8640960" cy="523220"/>
          </a:xfrm>
          <a:prstGeom prst="rect">
            <a:avLst/>
          </a:prstGeom>
          <a:noFill/>
        </p:spPr>
        <p:txBody>
          <a:bodyPr wrap="square" rtlCol="0">
            <a:spAutoFit/>
          </a:bodyPr>
          <a:lstStyle/>
          <a:p>
            <a:r>
              <a:rPr lang="es-CO" sz="1400" dirty="0" smtClean="0">
                <a:solidFill>
                  <a:schemeClr val="bg1"/>
                </a:solidFill>
                <a:latin typeface="Arial" pitchFamily="34" charset="0"/>
                <a:cs typeface="Arial" pitchFamily="34" charset="0"/>
              </a:rPr>
              <a:t>Las plantas no toxicas, son aquellas que podemos consumir ya sea para alimentos o en caso de supervivencia, al igual para aliviar enfermedades.</a:t>
            </a:r>
            <a:endParaRPr lang="es-CO" sz="1400" dirty="0">
              <a:solidFill>
                <a:schemeClr val="bg1"/>
              </a:solidFill>
              <a:latin typeface="Arial" pitchFamily="34" charset="0"/>
              <a:cs typeface="Arial" pitchFamily="34" charset="0"/>
            </a:endParaRPr>
          </a:p>
        </p:txBody>
      </p:sp>
      <p:sp>
        <p:nvSpPr>
          <p:cNvPr id="7" name="6 CuadroTexto"/>
          <p:cNvSpPr txBox="1"/>
          <p:nvPr/>
        </p:nvSpPr>
        <p:spPr>
          <a:xfrm>
            <a:off x="215792" y="1561356"/>
            <a:ext cx="3852152" cy="1600438"/>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Caléndula:</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Caléndula, llamado comúnmente caléndula o margarita, es un género de entre 12 a 20 especies de hierbas anuales o perennes de la familia de las asteráceas, nativas de la región mediterránea y el Asia Menor.</a:t>
            </a:r>
            <a:endParaRPr lang="es-CO" sz="1400" dirty="0">
              <a:solidFill>
                <a:schemeClr val="bg1"/>
              </a:solidFill>
              <a:latin typeface="Arial" pitchFamily="34" charset="0"/>
              <a:cs typeface="Arial" pitchFamily="34"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792" y="3410082"/>
            <a:ext cx="3708136" cy="211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p:cNvCxnSpPr/>
          <p:nvPr/>
        </p:nvCxnSpPr>
        <p:spPr>
          <a:xfrm>
            <a:off x="4283968" y="2361575"/>
            <a:ext cx="0" cy="25121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4536272" y="1993404"/>
            <a:ext cx="4320480" cy="2893100"/>
          </a:xfrm>
          <a:prstGeom prst="rect">
            <a:avLst/>
          </a:prstGeom>
          <a:noFill/>
        </p:spPr>
        <p:txBody>
          <a:bodyPr wrap="square" rtlCol="0">
            <a:spAutoFit/>
          </a:bodyPr>
          <a:lstStyle/>
          <a:p>
            <a:r>
              <a:rPr lang="es-ES" sz="1400" b="1" dirty="0" smtClean="0">
                <a:solidFill>
                  <a:srgbClr val="FF0000"/>
                </a:solidFill>
                <a:latin typeface="Arial" pitchFamily="34" charset="0"/>
                <a:cs typeface="Arial" pitchFamily="34" charset="0"/>
              </a:rPr>
              <a:t>| Descripción:</a:t>
            </a:r>
          </a:p>
          <a:p>
            <a:endParaRPr lang="es-ES" sz="1400" dirty="0">
              <a:solidFill>
                <a:schemeClr val="bg1"/>
              </a:solidFill>
              <a:latin typeface="Arial" pitchFamily="34" charset="0"/>
              <a:cs typeface="Arial" pitchFamily="34" charset="0"/>
            </a:endParaRPr>
          </a:p>
          <a:p>
            <a:r>
              <a:rPr lang="es-ES" sz="1400" dirty="0" smtClean="0">
                <a:solidFill>
                  <a:schemeClr val="bg1"/>
                </a:solidFill>
                <a:latin typeface="Arial" pitchFamily="34" charset="0"/>
                <a:cs typeface="Arial" pitchFamily="34" charset="0"/>
              </a:rPr>
              <a:t>Son hierbas de escasa altura (40 o 50 cm), de tallos erectos y ramificados desde la base formando densas matas; con hojas lanceoladas, simples, ligeramente pubescentes, de entre 5 y 20 cm de largo. Las flores son discoidales, amarillas a naranja intenso, y muy vistosas. Algunas especies, entre ellas la llamada comúnmente botón de oro (Caléndula officinalis), están en flor casi todo el año; su nombre científico proviene de las calendas, el nombre dado por los latinos al primer día del mes, por juzgarse similar la frecuencia de su floración.</a:t>
            </a:r>
            <a:endParaRPr lang="es-CO"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57584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2819</Words>
  <Application>Microsoft Office PowerPoint</Application>
  <PresentationFormat>Presentación en pantalla (16:10)</PresentationFormat>
  <Paragraphs>219</Paragraphs>
  <Slides>27</Slides>
  <Notes>0</Notes>
  <HiddenSlides>0</HiddenSlides>
  <MMClips>0</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Tema de Office</vt:lpstr>
      <vt:lpstr>Animales y Plantas | Supervivencia</vt:lpstr>
      <vt:lpstr>Plantas </vt:lpstr>
      <vt:lpstr>Plantas Toxicas</vt:lpstr>
      <vt:lpstr>Presentación de PowerPoint</vt:lpstr>
      <vt:lpstr>Brugmansia | Trompeta de la muerte </vt:lpstr>
      <vt:lpstr>Presentación de PowerPoint</vt:lpstr>
      <vt:lpstr>Datura Stramonium</vt:lpstr>
      <vt:lpstr>Presentación de PowerPoint</vt:lpstr>
      <vt:lpstr>Plantas no Toxicas</vt:lpstr>
      <vt:lpstr>Presentación de PowerPoint</vt:lpstr>
      <vt:lpstr>Presentación de PowerPoint</vt:lpstr>
      <vt:lpstr>Mentha Spicata (Hierbabuena, Yerbabuena o Menta de Jardín)  </vt:lpstr>
      <vt:lpstr>Presentación de PowerPoint</vt:lpstr>
      <vt:lpstr>Taraxacum 0fficinale | Diente de León</vt:lpstr>
      <vt:lpstr>Presentación de PowerPoint</vt:lpstr>
      <vt:lpstr>Animales Venenosos </vt:lpstr>
      <vt:lpstr>Presentación de PowerPoint</vt:lpstr>
      <vt:lpstr>Bothrops  Atrox | Mapaná</vt:lpstr>
      <vt:lpstr>Presentación de PowerPoint</vt:lpstr>
      <vt:lpstr>Bothriechis | Víbora de Pestañas</vt:lpstr>
      <vt:lpstr>Presentación de PowerPoint</vt:lpstr>
      <vt:lpstr>Animales No Venenosos</vt:lpstr>
      <vt:lpstr>Presentación de PowerPoint</vt:lpstr>
      <vt:lpstr>Podocnemis Lewyana | Tortuga</vt:lpstr>
      <vt:lpstr>Aotus Brumbacki | Mono</vt:lpstr>
      <vt:lpstr>Presentación de PowerPoint</vt:lpstr>
      <vt:lpstr>MUCHAS 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Animales y Plantas | Supervivencia</dc:title>
  <dc:creator>dayro</dc:creator>
  <cp:lastModifiedBy>dayro</cp:lastModifiedBy>
  <cp:revision>34</cp:revision>
  <dcterms:created xsi:type="dcterms:W3CDTF">2022-10-17T19:42:32Z</dcterms:created>
  <dcterms:modified xsi:type="dcterms:W3CDTF">2022-10-19T02:11:19Z</dcterms:modified>
</cp:coreProperties>
</file>